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</p:sldMasterIdLst>
  <p:notesMasterIdLst>
    <p:notesMasterId r:id="rId13"/>
  </p:notesMasterIdLst>
  <p:handoutMasterIdLst>
    <p:handoutMasterId r:id="rId14"/>
  </p:handoutMasterIdLst>
  <p:sldIdLst>
    <p:sldId id="378" r:id="rId2"/>
    <p:sldId id="380" r:id="rId3"/>
    <p:sldId id="381" r:id="rId4"/>
    <p:sldId id="392" r:id="rId5"/>
    <p:sldId id="417" r:id="rId6"/>
    <p:sldId id="416" r:id="rId7"/>
    <p:sldId id="418" r:id="rId8"/>
    <p:sldId id="396" r:id="rId9"/>
    <p:sldId id="401" r:id="rId10"/>
    <p:sldId id="403" r:id="rId11"/>
    <p:sldId id="411" r:id="rId12"/>
  </p:sldIdLst>
  <p:sldSz cx="12192000" cy="6858000"/>
  <p:notesSz cx="6858000" cy="9144000"/>
  <p:defaultTextStyle>
    <a:defPPr rtl="0">
      <a:defRPr lang="en-GB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lance" id="{705054ED-DB56-FA4C-BB16-D35BDEFFF4C1}">
          <p14:sldIdLst>
            <p14:sldId id="378"/>
            <p14:sldId id="380"/>
            <p14:sldId id="381"/>
            <p14:sldId id="392"/>
            <p14:sldId id="417"/>
            <p14:sldId id="416"/>
            <p14:sldId id="418"/>
            <p14:sldId id="396"/>
            <p14:sldId id="401"/>
            <p14:sldId id="403"/>
            <p14:sldId id="41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uise Hartmann" initials="LH" lastIdx="4" clrIdx="0"/>
  <p:cmAuthor id="1" name="Lise Thorup-Pedersen" initials="LTP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695"/>
    <a:srgbClr val="DF6752"/>
    <a:srgbClr val="9DB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28" autoAdjust="0"/>
    <p:restoredTop sz="72976" autoAdjust="0"/>
  </p:normalViewPr>
  <p:slideViewPr>
    <p:cSldViewPr snapToGrid="0" snapToObjects="1">
      <p:cViewPr varScale="1">
        <p:scale>
          <a:sx n="50" d="100"/>
          <a:sy n="50" d="100"/>
        </p:scale>
        <p:origin x="499" y="36"/>
      </p:cViewPr>
      <p:guideLst>
        <p:guide orient="horz" pos="2160"/>
        <p:guide pos="3840"/>
        <p:guide pos="3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vp\AppData\Local\Microsoft\Windows\Temporary%20Internet%20Files\Content.Outlook\20LP4TZD\Figur%203.4%20-%20AAU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Ejer\Dropbox%20(IRIS%20Group)\IRIS%20Group%20Team%20Folder\Igangv&#230;rende%20projekter\Aalborg%20Universitet%20-%20effekter%20af%20samarbejde\Data\Registerdata\Databehandling%20-%20Aalborg%20-%20FoUoI%20samarbejd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a-DK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056-4527-A158-A0EEB7313D2F}"/>
              </c:ext>
            </c:extLst>
          </c:dPt>
          <c:cat>
            <c:strRef>
              <c:f>'[Figur 3.4 - AAU.xlsx]Ark1'!$A$2:$A$9</c:f>
              <c:strCache>
                <c:ptCount val="8"/>
                <c:pt idx="0">
                  <c:v>AAU</c:v>
                </c:pt>
                <c:pt idx="1">
                  <c:v>AU</c:v>
                </c:pt>
                <c:pt idx="2">
                  <c:v>CBS</c:v>
                </c:pt>
                <c:pt idx="3">
                  <c:v>DTU</c:v>
                </c:pt>
                <c:pt idx="4">
                  <c:v>ITU</c:v>
                </c:pt>
                <c:pt idx="5">
                  <c:v>KU</c:v>
                </c:pt>
                <c:pt idx="6">
                  <c:v>RUC</c:v>
                </c:pt>
                <c:pt idx="7">
                  <c:v>SDU</c:v>
                </c:pt>
              </c:strCache>
            </c:strRef>
          </c:cat>
          <c:val>
            <c:numRef>
              <c:f>'[Figur 3.4 - AAU.xlsx]Ark1'!$B$2:$B$9</c:f>
              <c:numCache>
                <c:formatCode>0%</c:formatCode>
                <c:ptCount val="8"/>
                <c:pt idx="0">
                  <c:v>8.648758648758649E-2</c:v>
                </c:pt>
                <c:pt idx="1">
                  <c:v>8.1807081807081794E-2</c:v>
                </c:pt>
                <c:pt idx="2">
                  <c:v>3.6833536833536837E-2</c:v>
                </c:pt>
                <c:pt idx="3">
                  <c:v>0.11212861212861212</c:v>
                </c:pt>
                <c:pt idx="4">
                  <c:v>1.2006512006512007E-2</c:v>
                </c:pt>
                <c:pt idx="5">
                  <c:v>7.0818070818070816E-2</c:v>
                </c:pt>
                <c:pt idx="6">
                  <c:v>1.4652014652014652E-2</c:v>
                </c:pt>
                <c:pt idx="7">
                  <c:v>6.6137566137566134E-2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056-4527-A158-A0EEB7313D2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5565056"/>
        <c:axId val="45566592"/>
      </c:barChart>
      <c:catAx>
        <c:axId val="455650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 sz="1200" b="1"/>
            </a:pPr>
            <a:endParaRPr lang="en-US"/>
          </a:p>
        </c:txPr>
        <c:crossAx val="45566592"/>
        <c:crosses val="autoZero"/>
        <c:auto val="1"/>
        <c:lblAlgn val="ctr"/>
        <c:lblOffset val="100"/>
        <c:tickLblSkip val="1"/>
        <c:noMultiLvlLbl val="0"/>
      </c:catAx>
      <c:valAx>
        <c:axId val="45566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 sz="1200"/>
            </a:pPr>
            <a:endParaRPr lang="en-US"/>
          </a:p>
        </c:txPr>
        <c:crossAx val="45565056"/>
        <c:crosses val="autoZero"/>
        <c:crossBetween val="between"/>
        <c:majorUnit val="1.0000000000000002E-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>
          <a:ln>
            <a:noFill/>
          </a:ln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a-DK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Kommercial!$A$81</c:f>
              <c:strCache>
                <c:ptCount val="1"/>
                <c:pt idx="0">
                  <c:v>Aalborg University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Kommercial!$B$80:$Q$80</c:f>
              <c:numCache>
                <c:formatCode>General</c:formatCode>
                <c:ptCount val="16"/>
                <c:pt idx="0">
                  <c:v>2000</c:v>
                </c:pt>
                <c:pt idx="1">
                  <c:v>2001</c:v>
                </c:pt>
                <c:pt idx="2">
                  <c:v>2002</c:v>
                </c:pt>
                <c:pt idx="3">
                  <c:v>2003</c:v>
                </c:pt>
                <c:pt idx="4">
                  <c:v>2004</c:v>
                </c:pt>
                <c:pt idx="5">
                  <c:v>2005</c:v>
                </c:pt>
                <c:pt idx="6">
                  <c:v>2006</c:v>
                </c:pt>
                <c:pt idx="7">
                  <c:v>2007</c:v>
                </c:pt>
                <c:pt idx="8">
                  <c:v>2008</c:v>
                </c:pt>
                <c:pt idx="9">
                  <c:v>2009</c:v>
                </c:pt>
                <c:pt idx="10">
                  <c:v>2010</c:v>
                </c:pt>
                <c:pt idx="11">
                  <c:v>2011</c:v>
                </c:pt>
                <c:pt idx="12">
                  <c:v>2012</c:v>
                </c:pt>
                <c:pt idx="13">
                  <c:v>2013</c:v>
                </c:pt>
                <c:pt idx="14">
                  <c:v>2014</c:v>
                </c:pt>
                <c:pt idx="15">
                  <c:v>2015</c:v>
                </c:pt>
              </c:numCache>
            </c:numRef>
          </c:cat>
          <c:val>
            <c:numRef>
              <c:f>Kommercial!$B$81:$Q$81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2</c:v>
                </c:pt>
                <c:pt idx="3">
                  <c:v>3</c:v>
                </c:pt>
                <c:pt idx="4">
                  <c:v>5</c:v>
                </c:pt>
                <c:pt idx="5">
                  <c:v>7</c:v>
                </c:pt>
                <c:pt idx="6">
                  <c:v>14</c:v>
                </c:pt>
                <c:pt idx="7">
                  <c:v>37</c:v>
                </c:pt>
                <c:pt idx="8">
                  <c:v>18</c:v>
                </c:pt>
                <c:pt idx="9">
                  <c:v>21</c:v>
                </c:pt>
                <c:pt idx="10">
                  <c:v>35</c:v>
                </c:pt>
                <c:pt idx="11">
                  <c:v>23</c:v>
                </c:pt>
                <c:pt idx="12">
                  <c:v>27</c:v>
                </c:pt>
                <c:pt idx="13">
                  <c:v>40</c:v>
                </c:pt>
                <c:pt idx="14">
                  <c:v>50</c:v>
                </c:pt>
                <c:pt idx="15">
                  <c:v>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897-4545-B05E-708BEE3A062F}"/>
            </c:ext>
          </c:extLst>
        </c:ser>
        <c:ser>
          <c:idx val="1"/>
          <c:order val="1"/>
          <c:tx>
            <c:strRef>
              <c:f>Kommercial!$A$82</c:f>
              <c:strCache>
                <c:ptCount val="1"/>
                <c:pt idx="0">
                  <c:v>Other universities in total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Kommercial!$B$80:$Q$80</c:f>
              <c:numCache>
                <c:formatCode>General</c:formatCode>
                <c:ptCount val="16"/>
                <c:pt idx="0">
                  <c:v>2000</c:v>
                </c:pt>
                <c:pt idx="1">
                  <c:v>2001</c:v>
                </c:pt>
                <c:pt idx="2">
                  <c:v>2002</c:v>
                </c:pt>
                <c:pt idx="3">
                  <c:v>2003</c:v>
                </c:pt>
                <c:pt idx="4">
                  <c:v>2004</c:v>
                </c:pt>
                <c:pt idx="5">
                  <c:v>2005</c:v>
                </c:pt>
                <c:pt idx="6">
                  <c:v>2006</c:v>
                </c:pt>
                <c:pt idx="7">
                  <c:v>2007</c:v>
                </c:pt>
                <c:pt idx="8">
                  <c:v>2008</c:v>
                </c:pt>
                <c:pt idx="9">
                  <c:v>2009</c:v>
                </c:pt>
                <c:pt idx="10">
                  <c:v>2010</c:v>
                </c:pt>
                <c:pt idx="11">
                  <c:v>2011</c:v>
                </c:pt>
                <c:pt idx="12">
                  <c:v>2012</c:v>
                </c:pt>
                <c:pt idx="13">
                  <c:v>2013</c:v>
                </c:pt>
                <c:pt idx="14">
                  <c:v>2014</c:v>
                </c:pt>
                <c:pt idx="15">
                  <c:v>2015</c:v>
                </c:pt>
              </c:numCache>
            </c:numRef>
          </c:cat>
          <c:val>
            <c:numRef>
              <c:f>Kommercial!$B$82:$Q$82</c:f>
              <c:numCache>
                <c:formatCode>General</c:formatCode>
                <c:ptCount val="16"/>
                <c:pt idx="0">
                  <c:v>10</c:v>
                </c:pt>
                <c:pt idx="1">
                  <c:v>31</c:v>
                </c:pt>
                <c:pt idx="2">
                  <c:v>20</c:v>
                </c:pt>
                <c:pt idx="3">
                  <c:v>26</c:v>
                </c:pt>
                <c:pt idx="4">
                  <c:v>33</c:v>
                </c:pt>
                <c:pt idx="5">
                  <c:v>67</c:v>
                </c:pt>
                <c:pt idx="6">
                  <c:v>92</c:v>
                </c:pt>
                <c:pt idx="7">
                  <c:v>46</c:v>
                </c:pt>
                <c:pt idx="8">
                  <c:v>59</c:v>
                </c:pt>
                <c:pt idx="9">
                  <c:v>48</c:v>
                </c:pt>
                <c:pt idx="10">
                  <c:v>61</c:v>
                </c:pt>
                <c:pt idx="11">
                  <c:v>73</c:v>
                </c:pt>
                <c:pt idx="12">
                  <c:v>64</c:v>
                </c:pt>
                <c:pt idx="13">
                  <c:v>88</c:v>
                </c:pt>
                <c:pt idx="14">
                  <c:v>60</c:v>
                </c:pt>
                <c:pt idx="15">
                  <c:v>89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897-4545-B05E-708BEE3A062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842112"/>
        <c:axId val="32843648"/>
      </c:lineChart>
      <c:catAx>
        <c:axId val="32842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2843648"/>
        <c:crosses val="autoZero"/>
        <c:auto val="1"/>
        <c:lblAlgn val="ctr"/>
        <c:lblOffset val="100"/>
        <c:noMultiLvlLbl val="0"/>
      </c:catAx>
      <c:valAx>
        <c:axId val="32843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2842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9E1DC8B-0A09-DC4E-ABCE-FAAA12F0302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2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896355-3DDC-9949-861F-AD0908BFCC2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251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5961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Note: The figures are based on the R&amp;D&amp;I statistics 2008-2015 and include all companies having engaged in innovation activities in this period. In order to be included in the figures, companies must have engaged in collaboration with a university at least once during the period in question.</a:t>
            </a:r>
            <a:endParaRPr lang="da-DK" sz="1200" i="0" baseline="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a-DK" sz="1200" baseline="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IRISgroup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‘Aalborg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Universitets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vidensamabarbejde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effekter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virksomheder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myndigheder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og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samfund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’ [Aalborg University’s knowledge collaboration – effects for companies, public authorities and the society], June 2017</a:t>
            </a:r>
            <a:endParaRPr lang="da-DK" sz="12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/>
            <a:endParaRPr lang="da-DK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C896355-3DDC-9949-861F-AD0908BFC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3177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Note: Calculation performed on the basis of the technology transfer statistics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a-DK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Source: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IRISgroup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‘Aalborg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Universitets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vidensamabarbejde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effekter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virksomheder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myndigheder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og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20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samfund</a:t>
            </a:r>
            <a:r>
              <a:rPr lang="en-GB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’ [Aalborg University’s knowledge collaboration – effects for companies, public authorities and the society], June 2017</a:t>
            </a:r>
            <a:endParaRPr lang="da-DK" sz="12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/>
            <a:endParaRPr lang="da-DK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C896355-3DDC-9949-861F-AD0908BFC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463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AALBORG UNIVERSITY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2441575" y="3827463"/>
            <a:ext cx="7341129" cy="412750"/>
          </a:xfrm>
          <a:solidFill>
            <a:schemeClr val="bg1"/>
          </a:solidFill>
        </p:spPr>
        <p:txBody>
          <a:bodyPr rtlCol="0">
            <a:noAutofit/>
          </a:bodyPr>
          <a:lstStyle>
            <a:lvl1pPr algn="ctr">
              <a:defRPr sz="1800" spc="300" baseline="0"/>
            </a:lvl1pPr>
          </a:lstStyle>
          <a:p>
            <a:pPr lvl="0" rtl="0"/>
            <a:r>
              <a:rPr lang="en-GB"/>
              <a:t>BY NAVN NAVNESEN</a:t>
            </a:r>
            <a:endParaRPr lang="da-DK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427914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8031879" y="957753"/>
            <a:ext cx="3588621" cy="127225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8031879" y="2584598"/>
            <a:ext cx="3588621" cy="3500008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7427913" y="1288619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9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5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6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7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46860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427912" y="349250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127154"/>
            <a:ext cx="4229100" cy="3575409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427912" y="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/>
              <a:t>‹nr.›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/>
          <p:nvPr userDrawn="1"/>
        </p:nvSpPr>
        <p:spPr>
          <a:xfrm>
            <a:off x="7427913" y="0"/>
            <a:ext cx="476408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28" name="Pladsholder til tekst 3"/>
          <p:cNvSpPr>
            <a:spLocks noGrp="1"/>
          </p:cNvSpPr>
          <p:nvPr>
            <p:ph type="body" sz="quarter" idx="17" hasCustomPrompt="1"/>
          </p:nvPr>
        </p:nvSpPr>
        <p:spPr>
          <a:xfrm>
            <a:off x="8027662" y="2804344"/>
            <a:ext cx="3592838" cy="3222624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rtl="0"/>
            <a:fld id="{D8D877B3-D348-4611-9BDB-C5374591D951}" type="slidenum">
              <a:rPr lang="en-US" smtClean="0"/>
              <a:pPr/>
              <a:t>‹nr.›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7427914" y="1288619"/>
            <a:ext cx="405154" cy="1182460"/>
            <a:chOff x="320675" y="2816225"/>
            <a:chExt cx="350838" cy="1023938"/>
          </a:xfrm>
          <a:solidFill>
            <a:schemeClr val="bg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53" name="Title 4"/>
          <p:cNvSpPr>
            <a:spLocks noGrp="1"/>
          </p:cNvSpPr>
          <p:nvPr>
            <p:ph type="title" hasCustomPrompt="1"/>
          </p:nvPr>
        </p:nvSpPr>
        <p:spPr>
          <a:xfrm>
            <a:off x="8027664" y="943460"/>
            <a:ext cx="3592836" cy="1621619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54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5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85843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BREAK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55350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_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16150"/>
            <a:ext cx="5108574" cy="3419473"/>
          </a:xfrm>
        </p:spPr>
        <p:txBody>
          <a:bodyPr rtlCol="0">
            <a:normAutofit/>
          </a:bodyPr>
          <a:lstStyle>
            <a:lvl2pPr marL="285750" indent="-285750">
              <a:lnSpc>
                <a:spcPct val="120000"/>
              </a:lnSpc>
              <a:spcBef>
                <a:spcPts val="1000"/>
              </a:spcBef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  <a:endParaRPr lang="da-DK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16149"/>
            <a:ext cx="5524500" cy="341947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0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3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/>
              <a:t>‹nr.›</a:t>
            </a:fld>
            <a:endParaRPr lang="en-US" dirty="0"/>
          </a:p>
        </p:txBody>
      </p:sp>
      <p:grpSp>
        <p:nvGrpSpPr>
          <p:cNvPr id="30" name="Gruppe 29"/>
          <p:cNvGrpSpPr/>
          <p:nvPr userDrawn="1"/>
        </p:nvGrpSpPr>
        <p:grpSpPr>
          <a:xfrm>
            <a:off x="0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8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9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0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1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2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3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4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5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6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7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8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9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0764"/>
            <a:ext cx="4516438" cy="147391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pic>
        <p:nvPicPr>
          <p:cNvPr id="27" name="Billede 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0792" y="820387"/>
            <a:ext cx="6943368" cy="5825654"/>
          </a:xfrm>
          <a:prstGeom prst="rect">
            <a:avLst/>
          </a:prstGeom>
        </p:spPr>
      </p:pic>
      <p:sp>
        <p:nvSpPr>
          <p:cNvPr id="28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953820" y="1240418"/>
            <a:ext cx="6238180" cy="35030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29" name="Pladsholder til tekst 10"/>
          <p:cNvSpPr>
            <a:spLocks noGrp="1"/>
          </p:cNvSpPr>
          <p:nvPr>
            <p:ph type="body" sz="quarter" idx="12"/>
          </p:nvPr>
        </p:nvSpPr>
        <p:spPr>
          <a:xfrm>
            <a:off x="587375" y="2065337"/>
            <a:ext cx="4516438" cy="3243263"/>
          </a:xfrm>
        </p:spPr>
        <p:txBody>
          <a:bodyPr rtlCol="0"/>
          <a:lstStyle>
            <a:lvl1pPr marL="285750" indent="-285750">
              <a:buFontTx/>
              <a:buBlip>
                <a:blip r:embed="rId3"/>
              </a:buBlip>
              <a:defRPr/>
            </a:lvl1pPr>
          </a:lstStyle>
          <a:p>
            <a:pPr lvl="0" rtl="0"/>
            <a:r>
              <a:rPr lang="en-GB"/>
              <a:t>Rediger typografien i masterens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_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67628"/>
            <a:ext cx="4886993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1" name="Pladsholder til diagram 10"/>
          <p:cNvSpPr>
            <a:spLocks noGrp="1"/>
          </p:cNvSpPr>
          <p:nvPr>
            <p:ph type="chart" sz="quarter" idx="12"/>
          </p:nvPr>
        </p:nvSpPr>
        <p:spPr>
          <a:xfrm>
            <a:off x="6096000" y="2262579"/>
            <a:ext cx="5524500" cy="3572737"/>
          </a:xfrm>
        </p:spPr>
        <p:txBody>
          <a:bodyPr rtlCol="0"/>
          <a:lstStyle/>
          <a:p>
            <a:pPr rtl="0"/>
            <a:endParaRPr lang="da-DK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62579"/>
            <a:ext cx="4886992" cy="3572737"/>
          </a:xfrm>
        </p:spPr>
        <p:txBody>
          <a:bodyPr rtlCol="0">
            <a:normAutofit/>
          </a:bodyPr>
          <a:lstStyle>
            <a:lvl2pPr marL="285750" indent="-285750"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/>
              <a:t>‹nr.›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_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38768" y="0"/>
            <a:ext cx="4753232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59273"/>
            <a:ext cx="4490445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143359"/>
            <a:ext cx="4490445" cy="3752115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742791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27913" y="0"/>
            <a:ext cx="4764087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3446"/>
            <a:ext cx="4683125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687094" cy="37655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uppe 54"/>
          <p:cNvGrpSpPr/>
          <p:nvPr userDrawn="1"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5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74743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0"/>
            <a:ext cx="52704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3446"/>
            <a:ext cx="4454526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31" name="Gruppe 30"/>
          <p:cNvGrpSpPr/>
          <p:nvPr userDrawn="1"/>
        </p:nvGrpSpPr>
        <p:grpSpPr>
          <a:xfrm>
            <a:off x="5466450" y="6027162"/>
            <a:ext cx="1272706" cy="669100"/>
            <a:chOff x="5387975" y="5659438"/>
            <a:chExt cx="1573213" cy="827087"/>
          </a:xfrm>
          <a:solidFill>
            <a:schemeClr val="tx1"/>
          </a:solidFill>
        </p:grpSpPr>
        <p:grpSp>
          <p:nvGrpSpPr>
            <p:cNvPr id="32" name="Gruppe 31"/>
            <p:cNvGrpSpPr/>
            <p:nvPr userDrawn="1"/>
          </p:nvGrpSpPr>
          <p:grpSpPr>
            <a:xfrm>
              <a:off x="5387975" y="6407150"/>
              <a:ext cx="1573213" cy="79375"/>
              <a:chOff x="5387975" y="6407150"/>
              <a:chExt cx="1573213" cy="79375"/>
            </a:xfrm>
            <a:grpFill/>
          </p:grpSpPr>
          <p:sp>
            <p:nvSpPr>
              <p:cNvPr id="37" name="Freeform 29"/>
              <p:cNvSpPr>
                <a:spLocks noEditPoints="1"/>
              </p:cNvSpPr>
              <p:nvPr userDrawn="1"/>
            </p:nvSpPr>
            <p:spPr bwMode="auto">
              <a:xfrm>
                <a:off x="5387975" y="6407150"/>
                <a:ext cx="71438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8" name="Freeform 30"/>
              <p:cNvSpPr>
                <a:spLocks noEditPoints="1"/>
              </p:cNvSpPr>
              <p:nvPr userDrawn="1"/>
            </p:nvSpPr>
            <p:spPr bwMode="auto">
              <a:xfrm>
                <a:off x="5484813" y="6407150"/>
                <a:ext cx="73025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9" name="Freeform 31"/>
              <p:cNvSpPr>
                <a:spLocks/>
              </p:cNvSpPr>
              <p:nvPr userDrawn="1"/>
            </p:nvSpPr>
            <p:spPr bwMode="auto">
              <a:xfrm>
                <a:off x="5586413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6 w 16"/>
                  <a:gd name="T5" fmla="*/ 0 h 23"/>
                  <a:gd name="T6" fmla="*/ 6 w 16"/>
                  <a:gd name="T7" fmla="*/ 0 h 23"/>
                  <a:gd name="T8" fmla="*/ 6 w 16"/>
                  <a:gd name="T9" fmla="*/ 18 h 23"/>
                  <a:gd name="T10" fmla="*/ 6 w 16"/>
                  <a:gd name="T11" fmla="*/ 18 h 23"/>
                  <a:gd name="T12" fmla="*/ 16 w 16"/>
                  <a:gd name="T13" fmla="*/ 18 h 23"/>
                  <a:gd name="T14" fmla="*/ 16 w 16"/>
                  <a:gd name="T15" fmla="*/ 18 h 23"/>
                  <a:gd name="T16" fmla="*/ 16 w 16"/>
                  <a:gd name="T17" fmla="*/ 23 h 23"/>
                  <a:gd name="T18" fmla="*/ 16 w 16"/>
                  <a:gd name="T19" fmla="*/ 23 h 23"/>
                  <a:gd name="T20" fmla="*/ 0 w 16"/>
                  <a:gd name="T21" fmla="*/ 23 h 23"/>
                  <a:gd name="T22" fmla="*/ 0 w 16"/>
                  <a:gd name="T23" fmla="*/ 23 h 23"/>
                  <a:gd name="T24" fmla="*/ 0 w 16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0" name="Freeform 32"/>
              <p:cNvSpPr>
                <a:spLocks noEditPoints="1"/>
              </p:cNvSpPr>
              <p:nvPr userDrawn="1"/>
            </p:nvSpPr>
            <p:spPr bwMode="auto">
              <a:xfrm>
                <a:off x="5670550" y="6407150"/>
                <a:ext cx="55563" cy="76200"/>
              </a:xfrm>
              <a:custGeom>
                <a:avLst/>
                <a:gdLst>
                  <a:gd name="T0" fmla="*/ 0 w 17"/>
                  <a:gd name="T1" fmla="*/ 0 h 23"/>
                  <a:gd name="T2" fmla="*/ 0 w 17"/>
                  <a:gd name="T3" fmla="*/ 0 h 23"/>
                  <a:gd name="T4" fmla="*/ 9 w 17"/>
                  <a:gd name="T5" fmla="*/ 0 h 23"/>
                  <a:gd name="T6" fmla="*/ 17 w 17"/>
                  <a:gd name="T7" fmla="*/ 6 h 23"/>
                  <a:gd name="T8" fmla="*/ 14 w 17"/>
                  <a:gd name="T9" fmla="*/ 11 h 23"/>
                  <a:gd name="T10" fmla="*/ 14 w 17"/>
                  <a:gd name="T11" fmla="*/ 11 h 23"/>
                  <a:gd name="T12" fmla="*/ 17 w 17"/>
                  <a:gd name="T13" fmla="*/ 17 h 23"/>
                  <a:gd name="T14" fmla="*/ 9 w 17"/>
                  <a:gd name="T15" fmla="*/ 23 h 23"/>
                  <a:gd name="T16" fmla="*/ 0 w 17"/>
                  <a:gd name="T17" fmla="*/ 23 h 23"/>
                  <a:gd name="T18" fmla="*/ 0 w 17"/>
                  <a:gd name="T19" fmla="*/ 23 h 23"/>
                  <a:gd name="T20" fmla="*/ 0 w 17"/>
                  <a:gd name="T21" fmla="*/ 0 h 23"/>
                  <a:gd name="T22" fmla="*/ 8 w 17"/>
                  <a:gd name="T23" fmla="*/ 9 h 23"/>
                  <a:gd name="T24" fmla="*/ 11 w 17"/>
                  <a:gd name="T25" fmla="*/ 7 h 23"/>
                  <a:gd name="T26" fmla="*/ 8 w 17"/>
                  <a:gd name="T27" fmla="*/ 5 h 23"/>
                  <a:gd name="T28" fmla="*/ 6 w 17"/>
                  <a:gd name="T29" fmla="*/ 5 h 23"/>
                  <a:gd name="T30" fmla="*/ 6 w 17"/>
                  <a:gd name="T31" fmla="*/ 5 h 23"/>
                  <a:gd name="T32" fmla="*/ 6 w 17"/>
                  <a:gd name="T33" fmla="*/ 9 h 23"/>
                  <a:gd name="T34" fmla="*/ 6 w 17"/>
                  <a:gd name="T35" fmla="*/ 9 h 23"/>
                  <a:gd name="T36" fmla="*/ 8 w 17"/>
                  <a:gd name="T37" fmla="*/ 9 h 23"/>
                  <a:gd name="T38" fmla="*/ 6 w 17"/>
                  <a:gd name="T39" fmla="*/ 19 h 23"/>
                  <a:gd name="T40" fmla="*/ 9 w 17"/>
                  <a:gd name="T41" fmla="*/ 19 h 23"/>
                  <a:gd name="T42" fmla="*/ 11 w 17"/>
                  <a:gd name="T43" fmla="*/ 16 h 23"/>
                  <a:gd name="T44" fmla="*/ 9 w 17"/>
                  <a:gd name="T45" fmla="*/ 14 h 23"/>
                  <a:gd name="T46" fmla="*/ 6 w 17"/>
                  <a:gd name="T47" fmla="*/ 14 h 23"/>
                  <a:gd name="T48" fmla="*/ 6 w 17"/>
                  <a:gd name="T49" fmla="*/ 14 h 23"/>
                  <a:gd name="T50" fmla="*/ 6 w 17"/>
                  <a:gd name="T51" fmla="*/ 19 h 23"/>
                  <a:gd name="T52" fmla="*/ 6 w 17"/>
                  <a:gd name="T5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3"/>
                      <a:pt x="17" y="6"/>
                    </a:cubicBezTo>
                    <a:cubicBezTo>
                      <a:pt x="17" y="9"/>
                      <a:pt x="16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6" y="12"/>
                      <a:pt x="17" y="14"/>
                      <a:pt x="17" y="17"/>
                    </a:cubicBezTo>
                    <a:cubicBezTo>
                      <a:pt x="17" y="21"/>
                      <a:pt x="14" y="23"/>
                      <a:pt x="9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  <a:moveTo>
                      <a:pt x="8" y="9"/>
                    </a:moveTo>
                    <a:cubicBezTo>
                      <a:pt x="10" y="9"/>
                      <a:pt x="11" y="9"/>
                      <a:pt x="11" y="7"/>
                    </a:cubicBezTo>
                    <a:cubicBezTo>
                      <a:pt x="11" y="5"/>
                      <a:pt x="10" y="5"/>
                      <a:pt x="8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lnTo>
                      <a:pt x="8" y="9"/>
                    </a:lnTo>
                    <a:close/>
                    <a:moveTo>
                      <a:pt x="6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1" y="18"/>
                      <a:pt x="11" y="16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1" name="Freeform 33"/>
              <p:cNvSpPr>
                <a:spLocks noEditPoints="1"/>
              </p:cNvSpPr>
              <p:nvPr userDrawn="1"/>
            </p:nvSpPr>
            <p:spPr bwMode="auto">
              <a:xfrm>
                <a:off x="5759450" y="6407150"/>
                <a:ext cx="58738" cy="79375"/>
              </a:xfrm>
              <a:custGeom>
                <a:avLst/>
                <a:gdLst>
                  <a:gd name="T0" fmla="*/ 0 w 18"/>
                  <a:gd name="T1" fmla="*/ 18 h 24"/>
                  <a:gd name="T2" fmla="*/ 0 w 18"/>
                  <a:gd name="T3" fmla="*/ 12 h 24"/>
                  <a:gd name="T4" fmla="*/ 0 w 18"/>
                  <a:gd name="T5" fmla="*/ 5 h 24"/>
                  <a:gd name="T6" fmla="*/ 9 w 18"/>
                  <a:gd name="T7" fmla="*/ 0 h 24"/>
                  <a:gd name="T8" fmla="*/ 18 w 18"/>
                  <a:gd name="T9" fmla="*/ 5 h 24"/>
                  <a:gd name="T10" fmla="*/ 18 w 18"/>
                  <a:gd name="T11" fmla="*/ 12 h 24"/>
                  <a:gd name="T12" fmla="*/ 18 w 18"/>
                  <a:gd name="T13" fmla="*/ 18 h 24"/>
                  <a:gd name="T14" fmla="*/ 9 w 18"/>
                  <a:gd name="T15" fmla="*/ 24 h 24"/>
                  <a:gd name="T16" fmla="*/ 0 w 18"/>
                  <a:gd name="T17" fmla="*/ 18 h 24"/>
                  <a:gd name="T18" fmla="*/ 12 w 18"/>
                  <a:gd name="T19" fmla="*/ 16 h 24"/>
                  <a:gd name="T20" fmla="*/ 12 w 18"/>
                  <a:gd name="T21" fmla="*/ 12 h 24"/>
                  <a:gd name="T22" fmla="*/ 12 w 18"/>
                  <a:gd name="T23" fmla="*/ 7 h 24"/>
                  <a:gd name="T24" fmla="*/ 9 w 18"/>
                  <a:gd name="T25" fmla="*/ 5 h 24"/>
                  <a:gd name="T26" fmla="*/ 6 w 18"/>
                  <a:gd name="T27" fmla="*/ 7 h 24"/>
                  <a:gd name="T28" fmla="*/ 6 w 18"/>
                  <a:gd name="T29" fmla="*/ 12 h 24"/>
                  <a:gd name="T30" fmla="*/ 6 w 18"/>
                  <a:gd name="T31" fmla="*/ 16 h 24"/>
                  <a:gd name="T32" fmla="*/ 9 w 18"/>
                  <a:gd name="T33" fmla="*/ 18 h 24"/>
                  <a:gd name="T34" fmla="*/ 12 w 18"/>
                  <a:gd name="T35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4">
                    <a:moveTo>
                      <a:pt x="0" y="18"/>
                    </a:moveTo>
                    <a:cubicBezTo>
                      <a:pt x="0" y="16"/>
                      <a:pt x="0" y="15"/>
                      <a:pt x="0" y="12"/>
                    </a:cubicBezTo>
                    <a:cubicBezTo>
                      <a:pt x="0" y="9"/>
                      <a:pt x="0" y="7"/>
                      <a:pt x="0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3" y="0"/>
                      <a:pt x="17" y="2"/>
                      <a:pt x="18" y="5"/>
                    </a:cubicBezTo>
                    <a:cubicBezTo>
                      <a:pt x="18" y="7"/>
                      <a:pt x="18" y="9"/>
                      <a:pt x="18" y="12"/>
                    </a:cubicBezTo>
                    <a:cubicBezTo>
                      <a:pt x="18" y="15"/>
                      <a:pt x="18" y="16"/>
                      <a:pt x="18" y="18"/>
                    </a:cubicBezTo>
                    <a:cubicBezTo>
                      <a:pt x="17" y="22"/>
                      <a:pt x="13" y="24"/>
                      <a:pt x="9" y="24"/>
                    </a:cubicBezTo>
                    <a:cubicBezTo>
                      <a:pt x="5" y="24"/>
                      <a:pt x="2" y="22"/>
                      <a:pt x="0" y="18"/>
                    </a:cubicBezTo>
                    <a:close/>
                    <a:moveTo>
                      <a:pt x="12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2" name="Freeform 34"/>
              <p:cNvSpPr>
                <a:spLocks noEditPoints="1"/>
              </p:cNvSpPr>
              <p:nvPr userDrawn="1"/>
            </p:nvSpPr>
            <p:spPr bwMode="auto">
              <a:xfrm>
                <a:off x="5849938" y="6407150"/>
                <a:ext cx="61913" cy="76200"/>
              </a:xfrm>
              <a:custGeom>
                <a:avLst/>
                <a:gdLst>
                  <a:gd name="T0" fmla="*/ 13 w 19"/>
                  <a:gd name="T1" fmla="*/ 23 h 23"/>
                  <a:gd name="T2" fmla="*/ 12 w 19"/>
                  <a:gd name="T3" fmla="*/ 23 h 23"/>
                  <a:gd name="T4" fmla="*/ 9 w 19"/>
                  <a:gd name="T5" fmla="*/ 15 h 23"/>
                  <a:gd name="T6" fmla="*/ 7 w 19"/>
                  <a:gd name="T7" fmla="*/ 15 h 23"/>
                  <a:gd name="T8" fmla="*/ 6 w 19"/>
                  <a:gd name="T9" fmla="*/ 15 h 23"/>
                  <a:gd name="T10" fmla="*/ 6 w 19"/>
                  <a:gd name="T11" fmla="*/ 23 h 23"/>
                  <a:gd name="T12" fmla="*/ 6 w 19"/>
                  <a:gd name="T13" fmla="*/ 23 h 23"/>
                  <a:gd name="T14" fmla="*/ 1 w 19"/>
                  <a:gd name="T15" fmla="*/ 23 h 23"/>
                  <a:gd name="T16" fmla="*/ 0 w 19"/>
                  <a:gd name="T17" fmla="*/ 23 h 23"/>
                  <a:gd name="T18" fmla="*/ 0 w 19"/>
                  <a:gd name="T19" fmla="*/ 0 h 23"/>
                  <a:gd name="T20" fmla="*/ 1 w 19"/>
                  <a:gd name="T21" fmla="*/ 0 h 23"/>
                  <a:gd name="T22" fmla="*/ 10 w 19"/>
                  <a:gd name="T23" fmla="*/ 0 h 23"/>
                  <a:gd name="T24" fmla="*/ 19 w 19"/>
                  <a:gd name="T25" fmla="*/ 8 h 23"/>
                  <a:gd name="T26" fmla="*/ 15 w 19"/>
                  <a:gd name="T27" fmla="*/ 14 h 23"/>
                  <a:gd name="T28" fmla="*/ 19 w 19"/>
                  <a:gd name="T29" fmla="*/ 23 h 23"/>
                  <a:gd name="T30" fmla="*/ 19 w 19"/>
                  <a:gd name="T31" fmla="*/ 23 h 23"/>
                  <a:gd name="T32" fmla="*/ 13 w 19"/>
                  <a:gd name="T33" fmla="*/ 23 h 23"/>
                  <a:gd name="T34" fmla="*/ 13 w 19"/>
                  <a:gd name="T35" fmla="*/ 8 h 23"/>
                  <a:gd name="T36" fmla="*/ 10 w 19"/>
                  <a:gd name="T37" fmla="*/ 5 h 23"/>
                  <a:gd name="T38" fmla="*/ 7 w 19"/>
                  <a:gd name="T39" fmla="*/ 5 h 23"/>
                  <a:gd name="T40" fmla="*/ 6 w 19"/>
                  <a:gd name="T41" fmla="*/ 5 h 23"/>
                  <a:gd name="T42" fmla="*/ 6 w 19"/>
                  <a:gd name="T43" fmla="*/ 10 h 23"/>
                  <a:gd name="T44" fmla="*/ 7 w 19"/>
                  <a:gd name="T45" fmla="*/ 10 h 23"/>
                  <a:gd name="T46" fmla="*/ 10 w 19"/>
                  <a:gd name="T47" fmla="*/ 10 h 23"/>
                  <a:gd name="T48" fmla="*/ 13 w 19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19" y="3"/>
                      <a:pt x="19" y="8"/>
                    </a:cubicBezTo>
                    <a:cubicBezTo>
                      <a:pt x="19" y="10"/>
                      <a:pt x="17" y="13"/>
                      <a:pt x="15" y="1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lnTo>
                      <a:pt x="13" y="23"/>
                    </a:lnTo>
                    <a:close/>
                    <a:moveTo>
                      <a:pt x="13" y="8"/>
                    </a:moveTo>
                    <a:cubicBezTo>
                      <a:pt x="13" y="6"/>
                      <a:pt x="12" y="5"/>
                      <a:pt x="10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10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3" name="Freeform 35"/>
              <p:cNvSpPr>
                <a:spLocks/>
              </p:cNvSpPr>
              <p:nvPr userDrawn="1"/>
            </p:nvSpPr>
            <p:spPr bwMode="auto">
              <a:xfrm>
                <a:off x="5942013" y="6407150"/>
                <a:ext cx="61913" cy="79375"/>
              </a:xfrm>
              <a:custGeom>
                <a:avLst/>
                <a:gdLst>
                  <a:gd name="T0" fmla="*/ 0 w 19"/>
                  <a:gd name="T1" fmla="*/ 12 h 24"/>
                  <a:gd name="T2" fmla="*/ 1 w 19"/>
                  <a:gd name="T3" fmla="*/ 5 h 24"/>
                  <a:gd name="T4" fmla="*/ 9 w 19"/>
                  <a:gd name="T5" fmla="*/ 0 h 24"/>
                  <a:gd name="T6" fmla="*/ 18 w 19"/>
                  <a:gd name="T7" fmla="*/ 5 h 24"/>
                  <a:gd name="T8" fmla="*/ 18 w 19"/>
                  <a:gd name="T9" fmla="*/ 5 h 24"/>
                  <a:gd name="T10" fmla="*/ 13 w 19"/>
                  <a:gd name="T11" fmla="*/ 7 h 24"/>
                  <a:gd name="T12" fmla="*/ 13 w 19"/>
                  <a:gd name="T13" fmla="*/ 7 h 24"/>
                  <a:gd name="T14" fmla="*/ 9 w 19"/>
                  <a:gd name="T15" fmla="*/ 5 h 24"/>
                  <a:gd name="T16" fmla="*/ 6 w 19"/>
                  <a:gd name="T17" fmla="*/ 7 h 24"/>
                  <a:gd name="T18" fmla="*/ 6 w 19"/>
                  <a:gd name="T19" fmla="*/ 12 h 24"/>
                  <a:gd name="T20" fmla="*/ 6 w 19"/>
                  <a:gd name="T21" fmla="*/ 16 h 24"/>
                  <a:gd name="T22" fmla="*/ 9 w 19"/>
                  <a:gd name="T23" fmla="*/ 18 h 24"/>
                  <a:gd name="T24" fmla="*/ 13 w 19"/>
                  <a:gd name="T25" fmla="*/ 17 h 24"/>
                  <a:gd name="T26" fmla="*/ 13 w 19"/>
                  <a:gd name="T27" fmla="*/ 15 h 24"/>
                  <a:gd name="T28" fmla="*/ 13 w 19"/>
                  <a:gd name="T29" fmla="*/ 15 h 24"/>
                  <a:gd name="T30" fmla="*/ 10 w 19"/>
                  <a:gd name="T31" fmla="*/ 15 h 24"/>
                  <a:gd name="T32" fmla="*/ 10 w 19"/>
                  <a:gd name="T33" fmla="*/ 14 h 24"/>
                  <a:gd name="T34" fmla="*/ 10 w 19"/>
                  <a:gd name="T35" fmla="*/ 11 h 24"/>
                  <a:gd name="T36" fmla="*/ 10 w 19"/>
                  <a:gd name="T37" fmla="*/ 10 h 24"/>
                  <a:gd name="T38" fmla="*/ 18 w 19"/>
                  <a:gd name="T39" fmla="*/ 10 h 24"/>
                  <a:gd name="T40" fmla="*/ 19 w 19"/>
                  <a:gd name="T41" fmla="*/ 11 h 24"/>
                  <a:gd name="T42" fmla="*/ 19 w 19"/>
                  <a:gd name="T43" fmla="*/ 12 h 24"/>
                  <a:gd name="T44" fmla="*/ 18 w 19"/>
                  <a:gd name="T45" fmla="*/ 18 h 24"/>
                  <a:gd name="T46" fmla="*/ 9 w 19"/>
                  <a:gd name="T47" fmla="*/ 24 h 24"/>
                  <a:gd name="T48" fmla="*/ 1 w 19"/>
                  <a:gd name="T49" fmla="*/ 18 h 24"/>
                  <a:gd name="T50" fmla="*/ 0 w 19"/>
                  <a:gd name="T5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24">
                    <a:moveTo>
                      <a:pt x="0" y="12"/>
                    </a:moveTo>
                    <a:cubicBezTo>
                      <a:pt x="0" y="9"/>
                      <a:pt x="0" y="7"/>
                      <a:pt x="1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4" y="0"/>
                      <a:pt x="16" y="2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3" y="17"/>
                    </a:cubicBezTo>
                    <a:cubicBezTo>
                      <a:pt x="13" y="16"/>
                      <a:pt x="13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5"/>
                      <a:pt x="18" y="16"/>
                      <a:pt x="18" y="18"/>
                    </a:cubicBezTo>
                    <a:cubicBezTo>
                      <a:pt x="17" y="22"/>
                      <a:pt x="14" y="24"/>
                      <a:pt x="9" y="24"/>
                    </a:cubicBezTo>
                    <a:cubicBezTo>
                      <a:pt x="5" y="24"/>
                      <a:pt x="2" y="22"/>
                      <a:pt x="1" y="18"/>
                    </a:cubicBezTo>
                    <a:cubicBezTo>
                      <a:pt x="0" y="16"/>
                      <a:pt x="0" y="15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4" name="Freeform 36"/>
              <p:cNvSpPr>
                <a:spLocks/>
              </p:cNvSpPr>
              <p:nvPr userDrawn="1"/>
            </p:nvSpPr>
            <p:spPr bwMode="auto">
              <a:xfrm>
                <a:off x="6081713" y="6407150"/>
                <a:ext cx="61913" cy="79375"/>
              </a:xfrm>
              <a:custGeom>
                <a:avLst/>
                <a:gdLst>
                  <a:gd name="T0" fmla="*/ 0 w 19"/>
                  <a:gd name="T1" fmla="*/ 14 h 24"/>
                  <a:gd name="T2" fmla="*/ 0 w 19"/>
                  <a:gd name="T3" fmla="*/ 0 h 24"/>
                  <a:gd name="T4" fmla="*/ 1 w 19"/>
                  <a:gd name="T5" fmla="*/ 0 h 24"/>
                  <a:gd name="T6" fmla="*/ 6 w 19"/>
                  <a:gd name="T7" fmla="*/ 0 h 24"/>
                  <a:gd name="T8" fmla="*/ 6 w 19"/>
                  <a:gd name="T9" fmla="*/ 0 h 24"/>
                  <a:gd name="T10" fmla="*/ 6 w 19"/>
                  <a:gd name="T11" fmla="*/ 15 h 24"/>
                  <a:gd name="T12" fmla="*/ 10 w 19"/>
                  <a:gd name="T13" fmla="*/ 18 h 24"/>
                  <a:gd name="T14" fmla="*/ 13 w 19"/>
                  <a:gd name="T15" fmla="*/ 15 h 24"/>
                  <a:gd name="T16" fmla="*/ 13 w 19"/>
                  <a:gd name="T17" fmla="*/ 0 h 24"/>
                  <a:gd name="T18" fmla="*/ 13 w 19"/>
                  <a:gd name="T19" fmla="*/ 0 h 24"/>
                  <a:gd name="T20" fmla="*/ 19 w 19"/>
                  <a:gd name="T21" fmla="*/ 0 h 24"/>
                  <a:gd name="T22" fmla="*/ 19 w 19"/>
                  <a:gd name="T23" fmla="*/ 0 h 24"/>
                  <a:gd name="T24" fmla="*/ 19 w 19"/>
                  <a:gd name="T25" fmla="*/ 14 h 24"/>
                  <a:gd name="T26" fmla="*/ 10 w 19"/>
                  <a:gd name="T27" fmla="*/ 24 h 24"/>
                  <a:gd name="T28" fmla="*/ 0 w 19"/>
                  <a:gd name="T29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4">
                    <a:moveTo>
                      <a:pt x="0" y="1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8" y="18"/>
                      <a:pt x="10" y="18"/>
                    </a:cubicBezTo>
                    <a:cubicBezTo>
                      <a:pt x="12" y="18"/>
                      <a:pt x="13" y="17"/>
                      <a:pt x="13" y="1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20"/>
                      <a:pt x="15" y="24"/>
                      <a:pt x="10" y="24"/>
                    </a:cubicBezTo>
                    <a:cubicBezTo>
                      <a:pt x="4" y="24"/>
                      <a:pt x="0" y="20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5" name="Freeform 37"/>
              <p:cNvSpPr>
                <a:spLocks/>
              </p:cNvSpPr>
              <p:nvPr userDrawn="1"/>
            </p:nvSpPr>
            <p:spPr bwMode="auto">
              <a:xfrm>
                <a:off x="6175375" y="6407150"/>
                <a:ext cx="61913" cy="76200"/>
              </a:xfrm>
              <a:custGeom>
                <a:avLst/>
                <a:gdLst>
                  <a:gd name="T0" fmla="*/ 0 w 19"/>
                  <a:gd name="T1" fmla="*/ 0 h 23"/>
                  <a:gd name="T2" fmla="*/ 1 w 19"/>
                  <a:gd name="T3" fmla="*/ 0 h 23"/>
                  <a:gd name="T4" fmla="*/ 6 w 19"/>
                  <a:gd name="T5" fmla="*/ 0 h 23"/>
                  <a:gd name="T6" fmla="*/ 6 w 19"/>
                  <a:gd name="T7" fmla="*/ 0 h 23"/>
                  <a:gd name="T8" fmla="*/ 13 w 19"/>
                  <a:gd name="T9" fmla="*/ 14 h 23"/>
                  <a:gd name="T10" fmla="*/ 13 w 19"/>
                  <a:gd name="T11" fmla="*/ 14 h 23"/>
                  <a:gd name="T12" fmla="*/ 13 w 19"/>
                  <a:gd name="T13" fmla="*/ 0 h 23"/>
                  <a:gd name="T14" fmla="*/ 14 w 19"/>
                  <a:gd name="T15" fmla="*/ 0 h 23"/>
                  <a:gd name="T16" fmla="*/ 18 w 19"/>
                  <a:gd name="T17" fmla="*/ 0 h 23"/>
                  <a:gd name="T18" fmla="*/ 19 w 19"/>
                  <a:gd name="T19" fmla="*/ 0 h 23"/>
                  <a:gd name="T20" fmla="*/ 19 w 19"/>
                  <a:gd name="T21" fmla="*/ 23 h 23"/>
                  <a:gd name="T22" fmla="*/ 18 w 19"/>
                  <a:gd name="T23" fmla="*/ 23 h 23"/>
                  <a:gd name="T24" fmla="*/ 13 w 19"/>
                  <a:gd name="T25" fmla="*/ 23 h 23"/>
                  <a:gd name="T26" fmla="*/ 13 w 19"/>
                  <a:gd name="T27" fmla="*/ 23 h 23"/>
                  <a:gd name="T28" fmla="*/ 6 w 19"/>
                  <a:gd name="T29" fmla="*/ 10 h 23"/>
                  <a:gd name="T30" fmla="*/ 6 w 19"/>
                  <a:gd name="T31" fmla="*/ 10 h 23"/>
                  <a:gd name="T32" fmla="*/ 6 w 19"/>
                  <a:gd name="T33" fmla="*/ 23 h 23"/>
                  <a:gd name="T34" fmla="*/ 5 w 19"/>
                  <a:gd name="T35" fmla="*/ 23 h 23"/>
                  <a:gd name="T36" fmla="*/ 1 w 19"/>
                  <a:gd name="T37" fmla="*/ 23 h 23"/>
                  <a:gd name="T38" fmla="*/ 0 w 19"/>
                  <a:gd name="T39" fmla="*/ 23 h 23"/>
                  <a:gd name="T40" fmla="*/ 0 w 19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8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6" name="Freeform 38"/>
              <p:cNvSpPr>
                <a:spLocks/>
              </p:cNvSpPr>
              <p:nvPr userDrawn="1"/>
            </p:nvSpPr>
            <p:spPr bwMode="auto">
              <a:xfrm>
                <a:off x="6270625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7" name="Freeform 39"/>
              <p:cNvSpPr>
                <a:spLocks/>
              </p:cNvSpPr>
              <p:nvPr userDrawn="1"/>
            </p:nvSpPr>
            <p:spPr bwMode="auto">
              <a:xfrm>
                <a:off x="6319838" y="6407150"/>
                <a:ext cx="68263" cy="76200"/>
              </a:xfrm>
              <a:custGeom>
                <a:avLst/>
                <a:gdLst>
                  <a:gd name="T0" fmla="*/ 8 w 21"/>
                  <a:gd name="T1" fmla="*/ 23 h 23"/>
                  <a:gd name="T2" fmla="*/ 8 w 21"/>
                  <a:gd name="T3" fmla="*/ 23 h 23"/>
                  <a:gd name="T4" fmla="*/ 0 w 21"/>
                  <a:gd name="T5" fmla="*/ 1 h 23"/>
                  <a:gd name="T6" fmla="*/ 1 w 21"/>
                  <a:gd name="T7" fmla="*/ 0 h 23"/>
                  <a:gd name="T8" fmla="*/ 6 w 21"/>
                  <a:gd name="T9" fmla="*/ 0 h 23"/>
                  <a:gd name="T10" fmla="*/ 7 w 21"/>
                  <a:gd name="T11" fmla="*/ 0 h 23"/>
                  <a:gd name="T12" fmla="*/ 11 w 21"/>
                  <a:gd name="T13" fmla="*/ 14 h 23"/>
                  <a:gd name="T14" fmla="*/ 11 w 21"/>
                  <a:gd name="T15" fmla="*/ 14 h 23"/>
                  <a:gd name="T16" fmla="*/ 15 w 21"/>
                  <a:gd name="T17" fmla="*/ 0 h 23"/>
                  <a:gd name="T18" fmla="*/ 15 w 21"/>
                  <a:gd name="T19" fmla="*/ 0 h 23"/>
                  <a:gd name="T20" fmla="*/ 21 w 21"/>
                  <a:gd name="T21" fmla="*/ 0 h 23"/>
                  <a:gd name="T22" fmla="*/ 21 w 21"/>
                  <a:gd name="T23" fmla="*/ 1 h 23"/>
                  <a:gd name="T24" fmla="*/ 14 w 21"/>
                  <a:gd name="T25" fmla="*/ 23 h 23"/>
                  <a:gd name="T26" fmla="*/ 13 w 21"/>
                  <a:gd name="T27" fmla="*/ 23 h 23"/>
                  <a:gd name="T28" fmla="*/ 8 w 21"/>
                  <a:gd name="T2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3">
                    <a:moveTo>
                      <a:pt x="8" y="23"/>
                    </a:moveTo>
                    <a:cubicBezTo>
                      <a:pt x="8" y="23"/>
                      <a:pt x="8" y="23"/>
                      <a:pt x="8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1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lnTo>
                      <a:pt x="8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8" name="Freeform 40"/>
              <p:cNvSpPr>
                <a:spLocks/>
              </p:cNvSpPr>
              <p:nvPr userDrawn="1"/>
            </p:nvSpPr>
            <p:spPr bwMode="auto">
              <a:xfrm>
                <a:off x="6416675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6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6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6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6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9" name="Freeform 41"/>
              <p:cNvSpPr>
                <a:spLocks noEditPoints="1"/>
              </p:cNvSpPr>
              <p:nvPr userDrawn="1"/>
            </p:nvSpPr>
            <p:spPr bwMode="auto">
              <a:xfrm>
                <a:off x="6502400" y="6407150"/>
                <a:ext cx="58738" cy="76200"/>
              </a:xfrm>
              <a:custGeom>
                <a:avLst/>
                <a:gdLst>
                  <a:gd name="T0" fmla="*/ 12 w 18"/>
                  <a:gd name="T1" fmla="*/ 23 h 23"/>
                  <a:gd name="T2" fmla="*/ 12 w 18"/>
                  <a:gd name="T3" fmla="*/ 23 h 23"/>
                  <a:gd name="T4" fmla="*/ 8 w 18"/>
                  <a:gd name="T5" fmla="*/ 15 h 23"/>
                  <a:gd name="T6" fmla="*/ 6 w 18"/>
                  <a:gd name="T7" fmla="*/ 15 h 23"/>
                  <a:gd name="T8" fmla="*/ 6 w 18"/>
                  <a:gd name="T9" fmla="*/ 15 h 23"/>
                  <a:gd name="T10" fmla="*/ 6 w 18"/>
                  <a:gd name="T11" fmla="*/ 23 h 23"/>
                  <a:gd name="T12" fmla="*/ 5 w 18"/>
                  <a:gd name="T13" fmla="*/ 23 h 23"/>
                  <a:gd name="T14" fmla="*/ 0 w 18"/>
                  <a:gd name="T15" fmla="*/ 23 h 23"/>
                  <a:gd name="T16" fmla="*/ 0 w 18"/>
                  <a:gd name="T17" fmla="*/ 23 h 23"/>
                  <a:gd name="T18" fmla="*/ 0 w 18"/>
                  <a:gd name="T19" fmla="*/ 0 h 23"/>
                  <a:gd name="T20" fmla="*/ 0 w 18"/>
                  <a:gd name="T21" fmla="*/ 0 h 23"/>
                  <a:gd name="T22" fmla="*/ 10 w 18"/>
                  <a:gd name="T23" fmla="*/ 0 h 23"/>
                  <a:gd name="T24" fmla="*/ 18 w 18"/>
                  <a:gd name="T25" fmla="*/ 8 h 23"/>
                  <a:gd name="T26" fmla="*/ 14 w 18"/>
                  <a:gd name="T27" fmla="*/ 14 h 23"/>
                  <a:gd name="T28" fmla="*/ 18 w 18"/>
                  <a:gd name="T29" fmla="*/ 23 h 23"/>
                  <a:gd name="T30" fmla="*/ 18 w 18"/>
                  <a:gd name="T31" fmla="*/ 23 h 23"/>
                  <a:gd name="T32" fmla="*/ 12 w 18"/>
                  <a:gd name="T33" fmla="*/ 23 h 23"/>
                  <a:gd name="T34" fmla="*/ 12 w 18"/>
                  <a:gd name="T35" fmla="*/ 8 h 23"/>
                  <a:gd name="T36" fmla="*/ 9 w 18"/>
                  <a:gd name="T37" fmla="*/ 5 h 23"/>
                  <a:gd name="T38" fmla="*/ 6 w 18"/>
                  <a:gd name="T39" fmla="*/ 5 h 23"/>
                  <a:gd name="T40" fmla="*/ 6 w 18"/>
                  <a:gd name="T41" fmla="*/ 5 h 23"/>
                  <a:gd name="T42" fmla="*/ 6 w 18"/>
                  <a:gd name="T43" fmla="*/ 10 h 23"/>
                  <a:gd name="T44" fmla="*/ 6 w 18"/>
                  <a:gd name="T45" fmla="*/ 10 h 23"/>
                  <a:gd name="T46" fmla="*/ 9 w 18"/>
                  <a:gd name="T47" fmla="*/ 10 h 23"/>
                  <a:gd name="T48" fmla="*/ 12 w 18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5" y="0"/>
                      <a:pt x="18" y="3"/>
                      <a:pt x="18" y="8"/>
                    </a:cubicBezTo>
                    <a:cubicBezTo>
                      <a:pt x="18" y="10"/>
                      <a:pt x="16" y="13"/>
                      <a:pt x="14" y="1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2" y="6"/>
                      <a:pt x="11" y="5"/>
                      <a:pt x="9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10"/>
                      <a:pt x="12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0" name="Freeform 42"/>
              <p:cNvSpPr>
                <a:spLocks/>
              </p:cNvSpPr>
              <p:nvPr userDrawn="1"/>
            </p:nvSpPr>
            <p:spPr bwMode="auto">
              <a:xfrm>
                <a:off x="6589713" y="6407150"/>
                <a:ext cx="61913" cy="79375"/>
              </a:xfrm>
              <a:custGeom>
                <a:avLst/>
                <a:gdLst>
                  <a:gd name="T0" fmla="*/ 0 w 19"/>
                  <a:gd name="T1" fmla="*/ 20 h 24"/>
                  <a:gd name="T2" fmla="*/ 0 w 19"/>
                  <a:gd name="T3" fmla="*/ 20 h 24"/>
                  <a:gd name="T4" fmla="*/ 3 w 19"/>
                  <a:gd name="T5" fmla="*/ 16 h 24"/>
                  <a:gd name="T6" fmla="*/ 3 w 19"/>
                  <a:gd name="T7" fmla="*/ 16 h 24"/>
                  <a:gd name="T8" fmla="*/ 9 w 19"/>
                  <a:gd name="T9" fmla="*/ 19 h 24"/>
                  <a:gd name="T10" fmla="*/ 13 w 19"/>
                  <a:gd name="T11" fmla="*/ 16 h 24"/>
                  <a:gd name="T12" fmla="*/ 10 w 19"/>
                  <a:gd name="T13" fmla="*/ 14 h 24"/>
                  <a:gd name="T14" fmla="*/ 8 w 19"/>
                  <a:gd name="T15" fmla="*/ 14 h 24"/>
                  <a:gd name="T16" fmla="*/ 1 w 19"/>
                  <a:gd name="T17" fmla="*/ 7 h 24"/>
                  <a:gd name="T18" fmla="*/ 9 w 19"/>
                  <a:gd name="T19" fmla="*/ 0 h 24"/>
                  <a:gd name="T20" fmla="*/ 18 w 19"/>
                  <a:gd name="T21" fmla="*/ 2 h 24"/>
                  <a:gd name="T22" fmla="*/ 18 w 19"/>
                  <a:gd name="T23" fmla="*/ 3 h 24"/>
                  <a:gd name="T24" fmla="*/ 15 w 19"/>
                  <a:gd name="T25" fmla="*/ 7 h 24"/>
                  <a:gd name="T26" fmla="*/ 15 w 19"/>
                  <a:gd name="T27" fmla="*/ 7 h 24"/>
                  <a:gd name="T28" fmla="*/ 9 w 19"/>
                  <a:gd name="T29" fmla="*/ 5 h 24"/>
                  <a:gd name="T30" fmla="*/ 7 w 19"/>
                  <a:gd name="T31" fmla="*/ 7 h 24"/>
                  <a:gd name="T32" fmla="*/ 10 w 19"/>
                  <a:gd name="T33" fmla="*/ 9 h 24"/>
                  <a:gd name="T34" fmla="*/ 11 w 19"/>
                  <a:gd name="T35" fmla="*/ 9 h 24"/>
                  <a:gd name="T36" fmla="*/ 19 w 19"/>
                  <a:gd name="T37" fmla="*/ 16 h 24"/>
                  <a:gd name="T38" fmla="*/ 9 w 19"/>
                  <a:gd name="T39" fmla="*/ 24 h 24"/>
                  <a:gd name="T40" fmla="*/ 0 w 19"/>
                  <a:gd name="T41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4"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7"/>
                      <a:pt x="7" y="19"/>
                      <a:pt x="9" y="19"/>
                    </a:cubicBezTo>
                    <a:cubicBezTo>
                      <a:pt x="11" y="19"/>
                      <a:pt x="13" y="18"/>
                      <a:pt x="13" y="16"/>
                    </a:cubicBezTo>
                    <a:cubicBezTo>
                      <a:pt x="13" y="15"/>
                      <a:pt x="12" y="15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0"/>
                      <a:pt x="16" y="1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3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7" y="7"/>
                    </a:cubicBezTo>
                    <a:cubicBezTo>
                      <a:pt x="7" y="8"/>
                      <a:pt x="8" y="8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0"/>
                      <a:pt x="19" y="12"/>
                      <a:pt x="19" y="16"/>
                    </a:cubicBezTo>
                    <a:cubicBezTo>
                      <a:pt x="19" y="21"/>
                      <a:pt x="15" y="24"/>
                      <a:pt x="9" y="24"/>
                    </a:cubicBezTo>
                    <a:cubicBezTo>
                      <a:pt x="6" y="24"/>
                      <a:pt x="2" y="22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1" name="Freeform 43"/>
              <p:cNvSpPr>
                <a:spLocks/>
              </p:cNvSpPr>
              <p:nvPr userDrawn="1"/>
            </p:nvSpPr>
            <p:spPr bwMode="auto">
              <a:xfrm>
                <a:off x="6681788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2" name="Freeform 44"/>
              <p:cNvSpPr>
                <a:spLocks/>
              </p:cNvSpPr>
              <p:nvPr userDrawn="1"/>
            </p:nvSpPr>
            <p:spPr bwMode="auto">
              <a:xfrm>
                <a:off x="6729413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7 w 19"/>
                  <a:gd name="T5" fmla="*/ 23 h 23"/>
                  <a:gd name="T6" fmla="*/ 7 w 19"/>
                  <a:gd name="T7" fmla="*/ 23 h 23"/>
                  <a:gd name="T8" fmla="*/ 7 w 19"/>
                  <a:gd name="T9" fmla="*/ 23 h 23"/>
                  <a:gd name="T10" fmla="*/ 7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1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1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9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9 w 19"/>
                  <a:gd name="T45" fmla="*/ 5 h 23"/>
                  <a:gd name="T46" fmla="*/ 19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3 w 19"/>
                  <a:gd name="T53" fmla="*/ 5 h 23"/>
                  <a:gd name="T54" fmla="*/ 13 w 19"/>
                  <a:gd name="T55" fmla="*/ 6 h 23"/>
                  <a:gd name="T56" fmla="*/ 13 w 19"/>
                  <a:gd name="T57" fmla="*/ 6 h 23"/>
                  <a:gd name="T58" fmla="*/ 13 w 19"/>
                  <a:gd name="T59" fmla="*/ 23 h 23"/>
                  <a:gd name="T60" fmla="*/ 13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3" name="Freeform 45"/>
              <p:cNvSpPr>
                <a:spLocks/>
              </p:cNvSpPr>
              <p:nvPr userDrawn="1"/>
            </p:nvSpPr>
            <p:spPr bwMode="auto">
              <a:xfrm>
                <a:off x="6821488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5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5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5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5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4" name="Freeform 46"/>
              <p:cNvSpPr>
                <a:spLocks/>
              </p:cNvSpPr>
              <p:nvPr userDrawn="1"/>
            </p:nvSpPr>
            <p:spPr bwMode="auto">
              <a:xfrm>
                <a:off x="6899275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6 w 19"/>
                  <a:gd name="T5" fmla="*/ 23 h 23"/>
                  <a:gd name="T6" fmla="*/ 6 w 19"/>
                  <a:gd name="T7" fmla="*/ 23 h 23"/>
                  <a:gd name="T8" fmla="*/ 6 w 19"/>
                  <a:gd name="T9" fmla="*/ 23 h 23"/>
                  <a:gd name="T10" fmla="*/ 6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0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0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8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8 w 19"/>
                  <a:gd name="T45" fmla="*/ 5 h 23"/>
                  <a:gd name="T46" fmla="*/ 18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2 w 19"/>
                  <a:gd name="T53" fmla="*/ 5 h 23"/>
                  <a:gd name="T54" fmla="*/ 12 w 19"/>
                  <a:gd name="T55" fmla="*/ 6 h 23"/>
                  <a:gd name="T56" fmla="*/ 12 w 19"/>
                  <a:gd name="T57" fmla="*/ 6 h 23"/>
                  <a:gd name="T58" fmla="*/ 12 w 19"/>
                  <a:gd name="T59" fmla="*/ 23 h 23"/>
                  <a:gd name="T60" fmla="*/ 12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  <p:grpSp>
          <p:nvGrpSpPr>
            <p:cNvPr id="33" name="Gruppe 32"/>
            <p:cNvGrpSpPr/>
            <p:nvPr userDrawn="1"/>
          </p:nvGrpSpPr>
          <p:grpSpPr>
            <a:xfrm>
              <a:off x="5880100" y="5659438"/>
              <a:ext cx="511175" cy="544512"/>
              <a:chOff x="5880100" y="5659438"/>
              <a:chExt cx="511175" cy="544512"/>
            </a:xfrm>
            <a:grpFill/>
          </p:grpSpPr>
          <p:sp>
            <p:nvSpPr>
              <p:cNvPr id="34" name="Freeform 47"/>
              <p:cNvSpPr>
                <a:spLocks/>
              </p:cNvSpPr>
              <p:nvPr userDrawn="1"/>
            </p:nvSpPr>
            <p:spPr bwMode="auto">
              <a:xfrm>
                <a:off x="6143625" y="5678488"/>
                <a:ext cx="247650" cy="496887"/>
              </a:xfrm>
              <a:custGeom>
                <a:avLst/>
                <a:gdLst>
                  <a:gd name="T0" fmla="*/ 76 w 76"/>
                  <a:gd name="T1" fmla="*/ 123 h 151"/>
                  <a:gd name="T2" fmla="*/ 60 w 76"/>
                  <a:gd name="T3" fmla="*/ 115 h 151"/>
                  <a:gd name="T4" fmla="*/ 45 w 76"/>
                  <a:gd name="T5" fmla="*/ 52 h 151"/>
                  <a:gd name="T6" fmla="*/ 53 w 76"/>
                  <a:gd name="T7" fmla="*/ 0 h 151"/>
                  <a:gd name="T8" fmla="*/ 53 w 76"/>
                  <a:gd name="T9" fmla="*/ 0 h 151"/>
                  <a:gd name="T10" fmla="*/ 30 w 76"/>
                  <a:gd name="T11" fmla="*/ 57 h 151"/>
                  <a:gd name="T12" fmla="*/ 44 w 76"/>
                  <a:gd name="T13" fmla="*/ 151 h 151"/>
                  <a:gd name="T14" fmla="*/ 76 w 76"/>
                  <a:gd name="T15" fmla="*/ 12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1">
                    <a:moveTo>
                      <a:pt x="76" y="123"/>
                    </a:moveTo>
                    <a:cubicBezTo>
                      <a:pt x="72" y="121"/>
                      <a:pt x="68" y="119"/>
                      <a:pt x="60" y="115"/>
                    </a:cubicBezTo>
                    <a:cubicBezTo>
                      <a:pt x="40" y="103"/>
                      <a:pt x="34" y="84"/>
                      <a:pt x="45" y="52"/>
                    </a:cubicBezTo>
                    <a:cubicBezTo>
                      <a:pt x="52" y="33"/>
                      <a:pt x="55" y="17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21"/>
                      <a:pt x="44" y="34"/>
                      <a:pt x="30" y="57"/>
                    </a:cubicBezTo>
                    <a:cubicBezTo>
                      <a:pt x="0" y="105"/>
                      <a:pt x="30" y="140"/>
                      <a:pt x="44" y="151"/>
                    </a:cubicBezTo>
                    <a:cubicBezTo>
                      <a:pt x="57" y="144"/>
                      <a:pt x="68" y="135"/>
                      <a:pt x="76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5" name="Freeform 48"/>
              <p:cNvSpPr>
                <a:spLocks/>
              </p:cNvSpPr>
              <p:nvPr userDrawn="1"/>
            </p:nvSpPr>
            <p:spPr bwMode="auto">
              <a:xfrm>
                <a:off x="5997575" y="5665788"/>
                <a:ext cx="301625" cy="538162"/>
              </a:xfrm>
              <a:custGeom>
                <a:avLst/>
                <a:gdLst>
                  <a:gd name="T0" fmla="*/ 61 w 93"/>
                  <a:gd name="T1" fmla="*/ 59 h 164"/>
                  <a:gd name="T2" fmla="*/ 93 w 93"/>
                  <a:gd name="T3" fmla="*/ 1 h 164"/>
                  <a:gd name="T4" fmla="*/ 92 w 93"/>
                  <a:gd name="T5" fmla="*/ 0 h 164"/>
                  <a:gd name="T6" fmla="*/ 38 w 93"/>
                  <a:gd name="T7" fmla="*/ 58 h 164"/>
                  <a:gd name="T8" fmla="*/ 11 w 93"/>
                  <a:gd name="T9" fmla="*/ 154 h 164"/>
                  <a:gd name="T10" fmla="*/ 51 w 93"/>
                  <a:gd name="T11" fmla="*/ 164 h 164"/>
                  <a:gd name="T12" fmla="*/ 60 w 93"/>
                  <a:gd name="T13" fmla="*/ 163 h 164"/>
                  <a:gd name="T14" fmla="*/ 61 w 93"/>
                  <a:gd name="T15" fmla="*/ 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64">
                    <a:moveTo>
                      <a:pt x="61" y="59"/>
                    </a:moveTo>
                    <a:cubicBezTo>
                      <a:pt x="84" y="32"/>
                      <a:pt x="91" y="19"/>
                      <a:pt x="93" y="1"/>
                    </a:cubicBezTo>
                    <a:cubicBezTo>
                      <a:pt x="93" y="0"/>
                      <a:pt x="92" y="0"/>
                      <a:pt x="92" y="0"/>
                    </a:cubicBezTo>
                    <a:cubicBezTo>
                      <a:pt x="87" y="23"/>
                      <a:pt x="73" y="34"/>
                      <a:pt x="38" y="58"/>
                    </a:cubicBezTo>
                    <a:cubicBezTo>
                      <a:pt x="0" y="83"/>
                      <a:pt x="2" y="127"/>
                      <a:pt x="11" y="154"/>
                    </a:cubicBezTo>
                    <a:cubicBezTo>
                      <a:pt x="23" y="160"/>
                      <a:pt x="36" y="164"/>
                      <a:pt x="51" y="164"/>
                    </a:cubicBezTo>
                    <a:cubicBezTo>
                      <a:pt x="54" y="164"/>
                      <a:pt x="57" y="164"/>
                      <a:pt x="60" y="163"/>
                    </a:cubicBezTo>
                    <a:cubicBezTo>
                      <a:pt x="32" y="122"/>
                      <a:pt x="34" y="90"/>
                      <a:pt x="6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6" name="Freeform 49"/>
              <p:cNvSpPr>
                <a:spLocks/>
              </p:cNvSpPr>
              <p:nvPr userDrawn="1"/>
            </p:nvSpPr>
            <p:spPr bwMode="auto">
              <a:xfrm>
                <a:off x="5880100" y="5659438"/>
                <a:ext cx="403225" cy="436562"/>
              </a:xfrm>
              <a:custGeom>
                <a:avLst/>
                <a:gdLst>
                  <a:gd name="T0" fmla="*/ 83 w 124"/>
                  <a:gd name="T1" fmla="*/ 41 h 133"/>
                  <a:gd name="T2" fmla="*/ 124 w 124"/>
                  <a:gd name="T3" fmla="*/ 0 h 133"/>
                  <a:gd name="T4" fmla="*/ 123 w 124"/>
                  <a:gd name="T5" fmla="*/ 0 h 133"/>
                  <a:gd name="T6" fmla="*/ 52 w 124"/>
                  <a:gd name="T7" fmla="*/ 32 h 133"/>
                  <a:gd name="T8" fmla="*/ 1 w 124"/>
                  <a:gd name="T9" fmla="*/ 64 h 133"/>
                  <a:gd name="T10" fmla="*/ 0 w 124"/>
                  <a:gd name="T11" fmla="*/ 79 h 133"/>
                  <a:gd name="T12" fmla="*/ 19 w 124"/>
                  <a:gd name="T13" fmla="*/ 133 h 133"/>
                  <a:gd name="T14" fmla="*/ 83 w 124"/>
                  <a:gd name="T15" fmla="*/ 4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4" h="133">
                    <a:moveTo>
                      <a:pt x="83" y="41"/>
                    </a:moveTo>
                    <a:cubicBezTo>
                      <a:pt x="108" y="30"/>
                      <a:pt x="120" y="13"/>
                      <a:pt x="124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12" y="23"/>
                      <a:pt x="90" y="27"/>
                      <a:pt x="52" y="32"/>
                    </a:cubicBezTo>
                    <a:cubicBezTo>
                      <a:pt x="29" y="35"/>
                      <a:pt x="12" y="48"/>
                      <a:pt x="1" y="64"/>
                    </a:cubicBezTo>
                    <a:cubicBezTo>
                      <a:pt x="0" y="69"/>
                      <a:pt x="0" y="74"/>
                      <a:pt x="0" y="79"/>
                    </a:cubicBezTo>
                    <a:cubicBezTo>
                      <a:pt x="0" y="99"/>
                      <a:pt x="7" y="118"/>
                      <a:pt x="19" y="133"/>
                    </a:cubicBezTo>
                    <a:cubicBezTo>
                      <a:pt x="18" y="68"/>
                      <a:pt x="52" y="54"/>
                      <a:pt x="8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</p:grp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458495" cy="36004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sp>
        <p:nvSpPr>
          <p:cNvPr id="7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270500" y="0"/>
            <a:ext cx="69215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458583"/>
            <a:ext cx="9753600" cy="138609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pPr rtl="0"/>
            <a:r>
              <a:rPr lang="en-GB"/>
              <a:t>YOUR TITLE HERE</a:t>
            </a:r>
            <a:endParaRPr lang="en-US" dirty="0"/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89650" y="2032831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4" rtl="0"/>
            <a:r>
              <a:rPr lang="en-GB"/>
              <a:t>Fourth level</a:t>
            </a:r>
            <a:endParaRPr lang="en-US" dirty="0"/>
          </a:p>
        </p:txBody>
      </p:sp>
      <p:grpSp>
        <p:nvGrpSpPr>
          <p:cNvPr id="81" name="Gruppe 80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2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3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4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5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6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7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8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9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0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1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2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3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4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5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6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7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8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9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0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grpSp>
        <p:nvGrpSpPr>
          <p:cNvPr id="59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6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7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8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9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0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1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53" r:id="rId2"/>
    <p:sldLayoutId id="2147484050" r:id="rId3"/>
    <p:sldLayoutId id="2147484008" r:id="rId4"/>
    <p:sldLayoutId id="2147484022" r:id="rId5"/>
    <p:sldLayoutId id="2147484011" r:id="rId6"/>
    <p:sldLayoutId id="2147484014" r:id="rId7"/>
    <p:sldLayoutId id="2147484020" r:id="rId8"/>
    <p:sldLayoutId id="2147484051" r:id="rId9"/>
    <p:sldLayoutId id="2147484028" r:id="rId10"/>
    <p:sldLayoutId id="2147484032" r:id="rId11"/>
    <p:sldLayoutId id="2147484018" r:id="rId12"/>
    <p:sldLayoutId id="2147484052" r:id="rId13"/>
  </p:sldLayoutIdLst>
  <p:hf hdr="0" ftr="0" dt="0"/>
  <p:txStyles>
    <p:titleStyle>
      <a:lvl1pPr algn="l" defTabSz="914318" rtl="0" eaLnBrk="1" latinLnBrk="0" hangingPunct="1">
        <a:lnSpc>
          <a:spcPct val="100000"/>
        </a:lnSpc>
        <a:spcBef>
          <a:spcPct val="0"/>
        </a:spcBef>
        <a:buNone/>
        <a:defRPr sz="3600" b="1" kern="1200" spc="300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6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1162" userDrawn="1">
          <p15:clr>
            <a:srgbClr val="F26B43"/>
          </p15:clr>
        </p15:guide>
        <p15:guide id="28" pos="370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41" userDrawn="1">
          <p15:clr>
            <a:srgbClr val="F26B43"/>
          </p15:clr>
        </p15:guide>
        <p15:guide id="51" orient="horz" pos="414" userDrawn="1">
          <p15:clr>
            <a:srgbClr val="F26B43"/>
          </p15:clr>
        </p15:guide>
        <p15:guide id="52" pos="4339" userDrawn="1">
          <p15:clr>
            <a:srgbClr val="F26B43"/>
          </p15:clr>
        </p15:guide>
        <p15:guide id="53" pos="46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ladsholder til billede 3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endParaRPr lang="da-DK" dirty="0"/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endParaRPr lang="da-DK"/>
          </a:p>
        </p:txBody>
      </p:sp>
      <p:grpSp>
        <p:nvGrpSpPr>
          <p:cNvPr id="35" name="Gruppe 3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36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2290672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slidenummer 2"/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10</a:t>
            </a:fld>
            <a:endParaRPr lang="en-US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587374" y="370290"/>
            <a:ext cx="9987393" cy="1474385"/>
          </a:xfrm>
        </p:spPr>
        <p:txBody>
          <a:bodyPr rtlCol="0"/>
          <a:lstStyle/>
          <a:p>
            <a:pPr rtl="0"/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DEVELOPMENT OF THE NUMBER OF LICENSE, SALES AND OPTIONS AGREEMENTS</a:t>
            </a:r>
            <a:r>
              <a:rPr lang="en-GB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da-DK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da-DK" dirty="0"/>
          </a:p>
        </p:txBody>
      </p:sp>
      <p:sp>
        <p:nvSpPr>
          <p:cNvPr id="6" name="Rektangel 5"/>
          <p:cNvSpPr/>
          <p:nvPr/>
        </p:nvSpPr>
        <p:spPr>
          <a:xfrm>
            <a:off x="587374" y="2755479"/>
            <a:ext cx="4511751" cy="156966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50" indent="-285750" rtl="0">
              <a:buBlip>
                <a:blip r:embed="rId3"/>
              </a:buBlip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Vast increase in the amount of technology transfers at AAU</a:t>
            </a:r>
          </a:p>
          <a:p>
            <a:pPr marL="285750" indent="-285750" rtl="0">
              <a:buBlip>
                <a:blip r:embed="rId3"/>
              </a:buBlip>
            </a:pPr>
            <a:endParaRPr lang="da-DK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rtl="0">
              <a:buBlip>
                <a:blip r:embed="rId3"/>
              </a:buBlip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In 2014, Aalborg University entered into almost the same number of license, sales and options agreements as did the other seven Danish universities put together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00000000-0008-0000-0000-0000030000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42204892"/>
              </p:ext>
            </p:extLst>
          </p:nvPr>
        </p:nvGraphicFramePr>
        <p:xfrm>
          <a:off x="5624884" y="2017361"/>
          <a:ext cx="5995616" cy="39043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528820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ladsholder til billede 1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endParaRPr lang="da-DK" dirty="0"/>
          </a:p>
        </p:txBody>
      </p:sp>
      <p:sp>
        <p:nvSpPr>
          <p:cNvPr id="8" name="Pladsholder til tekst 7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endParaRPr lang="da-DK"/>
          </a:p>
        </p:txBody>
      </p:sp>
      <p:grpSp>
        <p:nvGrpSpPr>
          <p:cNvPr id="5" name="Gruppe 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4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5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6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7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8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9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0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1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2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3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4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5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6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7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8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9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0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1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2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3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4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5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2741192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2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CONTENT</a:t>
            </a:r>
            <a:endParaRPr lang="da-DK" dirty="0"/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en-GB"/>
              <a:t>GENERAL GUIDELINES</a:t>
            </a:r>
          </a:p>
          <a:p>
            <a:pPr rtl="0"/>
            <a:r>
              <a:rPr lang="en-GB"/>
              <a:t>STUDENTS</a:t>
            </a:r>
          </a:p>
          <a:p>
            <a:pPr rtl="0"/>
            <a:r>
              <a:rPr lang="en-GB"/>
              <a:t>PBL</a:t>
            </a:r>
          </a:p>
          <a:p>
            <a:pPr rtl="0"/>
            <a:r>
              <a:rPr lang="en-GB"/>
              <a:t>RESEARCH AND RANKING</a:t>
            </a:r>
          </a:p>
          <a:p>
            <a:pPr rtl="0"/>
            <a:r>
              <a:rPr lang="en-GB"/>
              <a:t>BUSINESS COLLABORATION</a:t>
            </a:r>
          </a:p>
          <a:p>
            <a:pPr rtl="0"/>
            <a:r>
              <a:rPr lang="en-GB"/>
              <a:t>STRATEGY 2016-21</a:t>
            </a:r>
            <a:endParaRPr lang="da-DK" dirty="0"/>
          </a:p>
        </p:txBody>
      </p:sp>
      <p:pic>
        <p:nvPicPr>
          <p:cNvPr id="8" name="Pladsholder til billede 7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07" r="3919"/>
          <a:stretch/>
        </p:blipFill>
        <p:spPr/>
      </p:pic>
    </p:spTree>
    <p:extLst>
      <p:ext uri="{BB962C8B-B14F-4D97-AF65-F5344CB8AC3E}">
        <p14:creationId xmlns:p14="http://schemas.microsoft.com/office/powerpoint/2010/main" val="2579694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ladsholder til billede 12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423528" y="0"/>
            <a:ext cx="4753232" cy="6858000"/>
          </a:xfrm>
        </p:spPr>
      </p:pic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3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AAU – KNOWLEDGE FOR THE WORLD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4" name="Tekstfelt 3"/>
          <p:cNvSpPr txBox="1"/>
          <p:nvPr/>
        </p:nvSpPr>
        <p:spPr>
          <a:xfrm>
            <a:off x="587374" y="2273372"/>
            <a:ext cx="614502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GB" sz="1600" spc="300" dirty="0"/>
              <a:t>All degree programmes and research activities at Aalborg University are </a:t>
            </a:r>
            <a:r>
              <a:rPr lang="en-GB" sz="1600" b="1" spc="300" dirty="0"/>
              <a:t>problem and project-based</a:t>
            </a:r>
            <a:r>
              <a:rPr lang="en-GB" sz="1600" spc="300" dirty="0"/>
              <a:t> and have an </a:t>
            </a:r>
            <a:r>
              <a:rPr lang="en-GB" sz="1600" b="1" spc="300" dirty="0"/>
              <a:t>interdisciplinary</a:t>
            </a:r>
            <a:r>
              <a:rPr lang="en-GB" sz="1600" spc="300" dirty="0"/>
              <a:t> focus. </a:t>
            </a:r>
            <a:endParaRPr lang="da-DK" sz="1600" b="1" spc="300" dirty="0"/>
          </a:p>
          <a:p>
            <a:pPr rtl="0"/>
            <a:endParaRPr lang="da-DK" sz="1600" spc="300" dirty="0"/>
          </a:p>
          <a:p>
            <a:pPr rtl="0"/>
            <a:r>
              <a:rPr lang="en-GB" sz="1600" spc="300" dirty="0"/>
              <a:t>Through strong interplay between staff and students and intense </a:t>
            </a:r>
            <a:r>
              <a:rPr lang="en-GB" sz="1600" b="1" spc="300" dirty="0"/>
              <a:t>collaboration</a:t>
            </a:r>
            <a:r>
              <a:rPr lang="en-GB" sz="1600" spc="300" dirty="0"/>
              <a:t> with public and private sectors, we offer degree programmes with a real-world approach and provide </a:t>
            </a:r>
            <a:r>
              <a:rPr lang="en-GB" sz="1600" b="1" spc="300" dirty="0"/>
              <a:t>world-class research</a:t>
            </a:r>
            <a:r>
              <a:rPr lang="en-GB" sz="1600" spc="300" dirty="0"/>
              <a:t>.</a:t>
            </a:r>
          </a:p>
          <a:p>
            <a:pPr rtl="0"/>
            <a:r>
              <a:rPr lang="en-GB" sz="1600" spc="300" dirty="0"/>
              <a:t> </a:t>
            </a:r>
            <a:endParaRPr lang="da-DK" sz="1600" spc="300" dirty="0"/>
          </a:p>
          <a:p>
            <a:pPr rtl="0"/>
            <a:r>
              <a:rPr lang="en-GB" sz="1600" spc="300" dirty="0"/>
              <a:t>This results in new insights, new solutions to societal challenges and </a:t>
            </a:r>
            <a:r>
              <a:rPr lang="en-GB" sz="1600" b="1" spc="300" dirty="0"/>
              <a:t>knowledge that changes the world</a:t>
            </a:r>
            <a:r>
              <a:rPr lang="en-GB" sz="1600" spc="3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958680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4</a:t>
            </a:fld>
            <a:endParaRPr lang="en-US" dirty="0"/>
          </a:p>
        </p:txBody>
      </p:sp>
      <p:pic>
        <p:nvPicPr>
          <p:cNvPr id="7" name="Pladsholder til billede 6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WHY HOLD ON </a:t>
            </a:r>
            <a:br>
              <a:rPr lang="da-DK" dirty="0"/>
            </a:br>
            <a:r>
              <a:rPr lang="en-GB"/>
              <a:t>TO PBL?</a:t>
            </a:r>
            <a:br>
              <a:rPr lang="da-DK" dirty="0"/>
            </a:br>
            <a:endParaRPr lang="da-DK" dirty="0"/>
          </a:p>
        </p:txBody>
      </p:sp>
      <p:sp>
        <p:nvSpPr>
          <p:cNvPr id="6" name="Pladsholder til tekst 5"/>
          <p:cNvSpPr>
            <a:spLocks noGrp="1"/>
          </p:cNvSpPr>
          <p:nvPr>
            <p:ph type="body" sz="quarter" idx="12"/>
          </p:nvPr>
        </p:nvSpPr>
        <p:spPr>
          <a:xfrm>
            <a:off x="583406" y="2101809"/>
            <a:ext cx="5257996" cy="3765591"/>
          </a:xfrm>
        </p:spPr>
        <p:txBody>
          <a:bodyPr rtlCol="0">
            <a:noAutofit/>
          </a:bodyPr>
          <a:lstStyle/>
          <a:p>
            <a:pPr rtl="0">
              <a:lnSpc>
                <a:spcPct val="100000"/>
              </a:lnSpc>
            </a:pPr>
            <a:r>
              <a:rPr lang="en-GB" dirty="0"/>
              <a:t>Students learn best when they are actively participating and apply theory and research-based knowledge to problem solving</a:t>
            </a:r>
            <a:endParaRPr lang="da-DK" dirty="0"/>
          </a:p>
          <a:p>
            <a:pPr rtl="0">
              <a:lnSpc>
                <a:spcPct val="100000"/>
              </a:lnSpc>
            </a:pPr>
            <a:r>
              <a:rPr lang="en-GB" dirty="0"/>
              <a:t>This learning model supports the development of students' communication and collaboration skills</a:t>
            </a:r>
            <a:endParaRPr lang="da-DK" dirty="0"/>
          </a:p>
          <a:p>
            <a:pPr rtl="0">
              <a:lnSpc>
                <a:spcPct val="100000"/>
              </a:lnSpc>
            </a:pPr>
            <a:r>
              <a:rPr lang="en-GB" dirty="0"/>
              <a:t>Students learn to take an analytical and result-oriented approach to their work</a:t>
            </a:r>
            <a:endParaRPr lang="da-DK" dirty="0"/>
          </a:p>
          <a:p>
            <a:pPr rtl="0">
              <a:lnSpc>
                <a:spcPct val="100000"/>
              </a:lnSpc>
            </a:pPr>
            <a:r>
              <a:rPr lang="en-GB" dirty="0"/>
              <a:t>PBL provides students with tools for independent acquisition of knowledge at an advanced academic level</a:t>
            </a:r>
            <a:endParaRPr lang="da-DK" dirty="0"/>
          </a:p>
          <a:p>
            <a:pPr rtl="0">
              <a:lnSpc>
                <a:spcPct val="100000"/>
              </a:lnSpc>
            </a:pPr>
            <a:r>
              <a:rPr lang="en-GB" dirty="0"/>
              <a:t>PBL provides students with the opportunity to cooperate with external partners on solving specific problems</a:t>
            </a:r>
            <a:endParaRPr lang="da-DK" dirty="0"/>
          </a:p>
          <a:p>
            <a:pPr rtl="0">
              <a:lnSpc>
                <a:spcPct val="100000"/>
              </a:lnSpc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095413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5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Management Table</a:t>
            </a:r>
          </a:p>
        </p:txBody>
      </p:sp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143C0D65-504C-42D9-AE9E-CDCB6EEF55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0783113"/>
              </p:ext>
            </p:extLst>
          </p:nvPr>
        </p:nvGraphicFramePr>
        <p:xfrm>
          <a:off x="2032000" y="3207172"/>
          <a:ext cx="8128000" cy="239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413402386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69320899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52046161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61913690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4247926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Time </a:t>
                      </a:r>
                      <a:r>
                        <a:rPr lang="da-DK" dirty="0" err="1"/>
                        <a:t>holding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breath</a:t>
                      </a:r>
                      <a:r>
                        <a:rPr lang="da-DK" dirty="0"/>
                        <a:t> under </a:t>
                      </a:r>
                      <a:r>
                        <a:rPr lang="da-DK" dirty="0" err="1"/>
                        <a:t>water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Time </a:t>
                      </a:r>
                      <a:r>
                        <a:rPr lang="da-DK" dirty="0" err="1"/>
                        <a:t>without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criticizing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Time </a:t>
                      </a:r>
                      <a:r>
                        <a:rPr lang="da-DK" dirty="0" err="1"/>
                        <a:t>used</a:t>
                      </a:r>
                      <a:r>
                        <a:rPr lang="da-DK" dirty="0"/>
                        <a:t> for </a:t>
                      </a:r>
                      <a:r>
                        <a:rPr lang="da-DK" dirty="0" err="1"/>
                        <a:t>eating</a:t>
                      </a:r>
                      <a:r>
                        <a:rPr lang="da-DK" dirty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243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Nicolai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29:10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29:10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8246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Thassilo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10:02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10:02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4280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Aitor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00:17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00:17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2825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Nicolas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19:57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73319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1096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6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Management Table</a:t>
            </a: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93305995-1B4E-4DC0-AD0A-FBBD9750C5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15" y="1592575"/>
            <a:ext cx="4572009" cy="4572009"/>
          </a:xfrm>
          <a:prstGeom prst="rect">
            <a:avLst/>
          </a:prstGeom>
        </p:spPr>
      </p:pic>
      <p:pic>
        <p:nvPicPr>
          <p:cNvPr id="9" name="Billede 8">
            <a:extLst>
              <a:ext uri="{FF2B5EF4-FFF2-40B4-BE49-F238E27FC236}">
                <a16:creationId xmlns:a16="http://schemas.microsoft.com/office/drawing/2014/main" id="{898D8A45-8B04-461F-819E-58F6F5D0D6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5120" y="1519541"/>
            <a:ext cx="4763796" cy="4763796"/>
          </a:xfrm>
          <a:prstGeom prst="rect">
            <a:avLst/>
          </a:prstGeom>
        </p:spPr>
      </p:pic>
      <p:sp>
        <p:nvSpPr>
          <p:cNvPr id="10" name="Tekstfelt 9">
            <a:extLst>
              <a:ext uri="{FF2B5EF4-FFF2-40B4-BE49-F238E27FC236}">
                <a16:creationId xmlns:a16="http://schemas.microsoft.com/office/drawing/2014/main" id="{09ED0E04-5F96-4036-B8AC-BFCC34957C9B}"/>
              </a:ext>
            </a:extLst>
          </p:cNvPr>
          <p:cNvSpPr txBox="1"/>
          <p:nvPr/>
        </p:nvSpPr>
        <p:spPr>
          <a:xfrm>
            <a:off x="975360" y="6211669"/>
            <a:ext cx="4122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err="1"/>
              <a:t>Add</a:t>
            </a:r>
            <a:r>
              <a:rPr lang="da-DK" dirty="0"/>
              <a:t> a </a:t>
            </a:r>
            <a:r>
              <a:rPr lang="da-DK" dirty="0" err="1"/>
              <a:t>nice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</a:t>
            </a:r>
            <a:r>
              <a:rPr lang="da-DK" dirty="0" err="1"/>
              <a:t>caption</a:t>
            </a:r>
            <a:r>
              <a:rPr lang="da-DK" dirty="0"/>
              <a:t> </a:t>
            </a:r>
            <a:r>
              <a:rPr lang="da-DK" dirty="0" err="1"/>
              <a:t>if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have multiple </a:t>
            </a:r>
            <a:r>
              <a:rPr lang="da-DK" dirty="0" err="1"/>
              <a:t>figures</a:t>
            </a:r>
            <a:r>
              <a:rPr lang="da-DK" dirty="0"/>
              <a:t> at </a:t>
            </a:r>
            <a:r>
              <a:rPr lang="da-DK" dirty="0" err="1"/>
              <a:t>one</a:t>
            </a:r>
            <a:r>
              <a:rPr lang="da-DK" dirty="0"/>
              <a:t> slide</a:t>
            </a:r>
            <a:endParaRPr lang="en-US" dirty="0"/>
          </a:p>
        </p:txBody>
      </p:sp>
      <p:sp>
        <p:nvSpPr>
          <p:cNvPr id="13" name="Tekstfelt 12">
            <a:extLst>
              <a:ext uri="{FF2B5EF4-FFF2-40B4-BE49-F238E27FC236}">
                <a16:creationId xmlns:a16="http://schemas.microsoft.com/office/drawing/2014/main" id="{94F9F3E4-A637-415C-8EBA-7F3B9DD44C26}"/>
              </a:ext>
            </a:extLst>
          </p:cNvPr>
          <p:cNvSpPr txBox="1"/>
          <p:nvPr/>
        </p:nvSpPr>
        <p:spPr>
          <a:xfrm>
            <a:off x="7232707" y="6187444"/>
            <a:ext cx="4122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And make sure that they are better aligned than this…</a:t>
            </a:r>
          </a:p>
        </p:txBody>
      </p:sp>
    </p:spTree>
    <p:extLst>
      <p:ext uri="{BB962C8B-B14F-4D97-AF65-F5344CB8AC3E}">
        <p14:creationId xmlns:p14="http://schemas.microsoft.com/office/powerpoint/2010/main" val="2229588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7</a:t>
            </a:fld>
            <a:endParaRPr lang="en-US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587374" y="359273"/>
            <a:ext cx="11147426" cy="1621619"/>
          </a:xfrm>
        </p:spPr>
        <p:txBody>
          <a:bodyPr rtlCol="0"/>
          <a:lstStyle/>
          <a:p>
            <a:pPr rtl="0"/>
            <a:r>
              <a:rPr lang="en-GB" sz="3000" dirty="0">
                <a:latin typeface="Arial" panose="020B0604020202020204" pitchFamily="34" charset="0"/>
                <a:cs typeface="Arial" panose="020B0604020202020204" pitchFamily="34" charset="0"/>
              </a:rPr>
              <a:t>Example for having a lot of points at the slide</a:t>
            </a:r>
            <a:br>
              <a:rPr lang="da-DK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da-DK" dirty="0"/>
          </a:p>
        </p:txBody>
      </p:sp>
      <p:sp>
        <p:nvSpPr>
          <p:cNvPr id="9" name="Pladsholder til tekst 8"/>
          <p:cNvSpPr>
            <a:spLocks noGrp="1"/>
          </p:cNvSpPr>
          <p:nvPr>
            <p:ph type="body" sz="quarter" idx="12"/>
          </p:nvPr>
        </p:nvSpPr>
        <p:spPr>
          <a:xfrm>
            <a:off x="587375" y="2131908"/>
            <a:ext cx="11010265" cy="3752115"/>
          </a:xfrm>
        </p:spPr>
        <p:txBody>
          <a:bodyPr rtlCol="0"/>
          <a:lstStyle/>
          <a:p>
            <a:pPr rtl="0"/>
            <a:r>
              <a:rPr lang="en-GB" dirty="0"/>
              <a:t>Use these nice arrows to divide the points</a:t>
            </a:r>
          </a:p>
          <a:p>
            <a:pPr rtl="0"/>
            <a:endParaRPr lang="da-DK" dirty="0"/>
          </a:p>
          <a:p>
            <a:pPr rtl="0"/>
            <a:r>
              <a:rPr lang="en-GB" dirty="0"/>
              <a:t>Strong roots and commitment to the region</a:t>
            </a:r>
          </a:p>
          <a:p>
            <a:pPr rtl="0"/>
            <a:endParaRPr lang="da-DK" dirty="0"/>
          </a:p>
          <a:p>
            <a:pPr rtl="0"/>
            <a:r>
              <a:rPr lang="en-GB" dirty="0"/>
              <a:t>Sharp focus on developing new forms of interaction and new methods for facilitating knowledge collaboration (AAU is often a first mover in Denmark)</a:t>
            </a:r>
          </a:p>
          <a:p>
            <a:pPr rtl="0"/>
            <a:endParaRPr lang="da-DK" dirty="0"/>
          </a:p>
          <a:p>
            <a:pPr rtl="0"/>
            <a:r>
              <a:rPr lang="en-GB" dirty="0"/>
              <a:t>Flexible and accommodating in terms of engaging in cooperation agreements</a:t>
            </a:r>
          </a:p>
          <a:p>
            <a:pPr marL="0" indent="0" rtl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47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/>
              <a:t>KNOWLEDGE COLLABORATION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901924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dsholder til tekst 10"/>
          <p:cNvSpPr>
            <a:spLocks noGrp="1"/>
          </p:cNvSpPr>
          <p:nvPr>
            <p:ph type="body" sz="quarter" idx="17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Almost one in ten Danish-based innovative companies has entered into cooperation with AAU</a:t>
            </a:r>
          </a:p>
        </p:txBody>
      </p:sp>
      <p:sp>
        <p:nvSpPr>
          <p:cNvPr id="3" name="Pladsholder til slidenumm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9</a:t>
            </a:fld>
            <a:endParaRPr lang="en-US" dirty="0"/>
          </a:p>
        </p:txBody>
      </p:sp>
      <p:sp>
        <p:nvSpPr>
          <p:cNvPr id="9" name="Titel 8"/>
          <p:cNvSpPr>
            <a:spLocks noGrp="1"/>
          </p:cNvSpPr>
          <p:nvPr>
            <p:ph type="title"/>
          </p:nvPr>
        </p:nvSpPr>
        <p:spPr>
          <a:xfrm>
            <a:off x="7894320" y="943460"/>
            <a:ext cx="4216399" cy="1621619"/>
          </a:xfrm>
        </p:spPr>
        <p:txBody>
          <a:bodyPr rtlCol="0"/>
          <a:lstStyle/>
          <a:p>
            <a:pPr rtl="0"/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COLLABORATION</a:t>
            </a:r>
            <a:br>
              <a:rPr lang="da-DK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b="0" dirty="0">
                <a:latin typeface="Arial" panose="020B0604020202020204" pitchFamily="34" charset="0"/>
                <a:cs typeface="Arial" panose="020B0604020202020204" pitchFamily="34" charset="0"/>
              </a:rPr>
              <a:t>WITH INNOVATIVE DANISH COMPANIES (2006-15)</a:t>
            </a:r>
            <a:endParaRPr lang="da-DK" sz="16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01BE3A9D-BBAC-4041-9536-0001B670F1F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1489171"/>
              </p:ext>
            </p:extLst>
          </p:nvPr>
        </p:nvGraphicFramePr>
        <p:xfrm>
          <a:off x="587375" y="1754269"/>
          <a:ext cx="6300788" cy="36675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7842251"/>
      </p:ext>
    </p:extLst>
  </p:cSld>
  <p:clrMapOvr>
    <a:masterClrMapping/>
  </p:clrMapOvr>
</p:sld>
</file>

<file path=ppt/theme/theme1.xml><?xml version="1.0" encoding="utf-8"?>
<a:theme xmlns:a="http://schemas.openxmlformats.org/drawingml/2006/main" name="AAU PowerPoint">
  <a:themeElements>
    <a:clrScheme name="AAU">
      <a:dk1>
        <a:srgbClr val="211A52"/>
      </a:dk1>
      <a:lt1>
        <a:srgbClr val="FFFFFF"/>
      </a:lt1>
      <a:dk2>
        <a:srgbClr val="76818B"/>
      </a:dk2>
      <a:lt2>
        <a:srgbClr val="BBC0C5"/>
      </a:lt2>
      <a:accent1>
        <a:srgbClr val="4D4875"/>
      </a:accent1>
      <a:accent2>
        <a:srgbClr val="A6A3BA"/>
      </a:accent2>
      <a:accent3>
        <a:srgbClr val="7A72CC"/>
      </a:accent3>
      <a:accent4>
        <a:srgbClr val="DF6752"/>
      </a:accent4>
      <a:accent5>
        <a:srgbClr val="BDB9E5"/>
      </a:accent5>
      <a:accent6>
        <a:srgbClr val="594FBF"/>
      </a:accent6>
      <a:hlink>
        <a:srgbClr val="9B95D9"/>
      </a:hlink>
      <a:folHlink>
        <a:srgbClr val="DEDCF2"/>
      </a:folHlink>
    </a:clrScheme>
    <a:fontScheme name="AAU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6751</TotalTime>
  <Words>493</Words>
  <Application>Microsoft Office PowerPoint</Application>
  <PresentationFormat>Widescreen</PresentationFormat>
  <Paragraphs>76</Paragraphs>
  <Slides>11</Slides>
  <Notes>4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11</vt:i4>
      </vt:variant>
    </vt:vector>
  </HeadingPairs>
  <TitlesOfParts>
    <vt:vector size="15" baseType="lpstr">
      <vt:lpstr>Arial</vt:lpstr>
      <vt:lpstr>Calibri</vt:lpstr>
      <vt:lpstr>Montserrat Medium</vt:lpstr>
      <vt:lpstr>AAU PowerPoint</vt:lpstr>
      <vt:lpstr>PowerPoint-præsentation</vt:lpstr>
      <vt:lpstr>CONTENT</vt:lpstr>
      <vt:lpstr>AAU – KNOWLEDGE FOR THE WORLD</vt:lpstr>
      <vt:lpstr>WHY HOLD ON  TO PBL? </vt:lpstr>
      <vt:lpstr>Time Management Table</vt:lpstr>
      <vt:lpstr>Time Management Table</vt:lpstr>
      <vt:lpstr>Example for having a lot of points at the slide </vt:lpstr>
      <vt:lpstr>KNOWLEDGE COLLABORATION</vt:lpstr>
      <vt:lpstr>COLLABORATION WITH INNOVATIVE DANISH COMPANIES (2006-15)</vt:lpstr>
      <vt:lpstr>DEVELOPMENT OF THE NUMBER OF LICENSE, SALES AND OPTIONS AGREEMENTS  </vt:lpstr>
      <vt:lpstr>PowerPoint-præsentation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AAU Kommunikation</dc:creator>
  <cp:lastModifiedBy>Nicolai Haugaard Fransen</cp:lastModifiedBy>
  <cp:revision>463</cp:revision>
  <cp:lastPrinted>2017-03-09T03:48:56Z</cp:lastPrinted>
  <dcterms:created xsi:type="dcterms:W3CDTF">2016-11-10T06:07:03Z</dcterms:created>
  <dcterms:modified xsi:type="dcterms:W3CDTF">2019-01-06T14:34:08Z</dcterms:modified>
</cp:coreProperties>
</file>